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sldIdLst>
    <p:sldId id="1810" r:id="rId2"/>
    <p:sldId id="1811" r:id="rId3"/>
    <p:sldId id="2143" r:id="rId4"/>
    <p:sldId id="1881" r:id="rId5"/>
    <p:sldId id="2174" r:id="rId6"/>
    <p:sldId id="1837" r:id="rId7"/>
    <p:sldId id="2209" r:id="rId8"/>
    <p:sldId id="2220" r:id="rId9"/>
    <p:sldId id="2263" r:id="rId10"/>
    <p:sldId id="2219" r:id="rId11"/>
    <p:sldId id="2218" r:id="rId12"/>
    <p:sldId id="2211" r:id="rId13"/>
    <p:sldId id="2265" r:id="rId14"/>
    <p:sldId id="2262" r:id="rId15"/>
    <p:sldId id="2287" r:id="rId16"/>
    <p:sldId id="2270" r:id="rId17"/>
    <p:sldId id="1842" r:id="rId18"/>
    <p:sldId id="2271" r:id="rId19"/>
    <p:sldId id="2272" r:id="rId20"/>
    <p:sldId id="2273" r:id="rId21"/>
    <p:sldId id="2274" r:id="rId22"/>
    <p:sldId id="2276" r:id="rId23"/>
    <p:sldId id="2277" r:id="rId24"/>
    <p:sldId id="2278" r:id="rId25"/>
    <p:sldId id="2279" r:id="rId26"/>
    <p:sldId id="2275" r:id="rId27"/>
    <p:sldId id="2281" r:id="rId28"/>
    <p:sldId id="2280" r:id="rId29"/>
    <p:sldId id="2282" r:id="rId30"/>
    <p:sldId id="2283" r:id="rId31"/>
    <p:sldId id="2284" r:id="rId32"/>
    <p:sldId id="2285" r:id="rId33"/>
    <p:sldId id="2286" r:id="rId34"/>
    <p:sldId id="2288" r:id="rId35"/>
  </p:sldIdLst>
  <p:sldSz cx="12192000" cy="6858000"/>
  <p:notesSz cx="6811963" cy="9942513"/>
  <p:embeddedFontLst>
    <p:embeddedFont>
      <p:font typeface="Avenir Next LT Pro" panose="020B0504020202020204" pitchFamily="34" charset="0"/>
      <p:regular r:id="rId36"/>
      <p:bold r:id="rId37"/>
      <p:italic r:id="rId38"/>
      <p:boldItalic r:id="rId39"/>
    </p:embeddedFont>
    <p:embeddedFont>
      <p:font typeface="Calibri" panose="020F0502020204030204" pitchFamily="34" charset="0"/>
      <p:regular r:id="rId40"/>
      <p:bold r:id="rId41"/>
      <p:italic r:id="rId42"/>
      <p:boldItalic r:id="rId43"/>
    </p:embeddedFont>
    <p:embeddedFont>
      <p:font typeface="Helvetica" panose="020B0604020202020204" pitchFamily="34" charset="0"/>
      <p:regular r:id="rId44"/>
      <p:bold r:id="rId45"/>
      <p:italic r:id="rId46"/>
      <p:boldItalic r:id="rId47"/>
    </p:embeddedFont>
    <p:embeddedFont>
      <p:font typeface="Playfair Display" panose="00000500000000000000" pitchFamily="2" charset="0"/>
      <p:regular r:id="rId48"/>
      <p:bold r:id="rId49"/>
      <p:italic r:id="rId50"/>
      <p:boldItalic r:id="rId51"/>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B892"/>
    <a:srgbClr val="007C3A"/>
    <a:srgbClr val="376092"/>
    <a:srgbClr val="ECB649"/>
    <a:srgbClr val="FFFFFF"/>
    <a:srgbClr val="004282"/>
    <a:srgbClr val="F3F2F1"/>
    <a:srgbClr val="FFEC33"/>
    <a:srgbClr val="FFFFCC"/>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8FD4443E-F989-4FC4-A0C8-D5A2AF1F390B}" styleName="Style foncé 1 - Accentuation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1864" autoAdjust="0"/>
  </p:normalViewPr>
  <p:slideViewPr>
    <p:cSldViewPr snapToGrid="0">
      <p:cViewPr varScale="1">
        <p:scale>
          <a:sx n="92" d="100"/>
          <a:sy n="92" d="100"/>
        </p:scale>
        <p:origin x="163"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4.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7.fntdata"/><Relationship Id="rId47" Type="http://schemas.openxmlformats.org/officeDocument/2006/relationships/font" Target="fonts/font12.fntdata"/><Relationship Id="rId50" Type="http://schemas.openxmlformats.org/officeDocument/2006/relationships/font" Target="fonts/font15.fntdata"/><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font" Target="fonts/font10.fntdata"/><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9.fntdata"/><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8.fntdata"/><Relationship Id="rId48" Type="http://schemas.openxmlformats.org/officeDocument/2006/relationships/font" Target="fonts/font13.fntdata"/><Relationship Id="rId8" Type="http://schemas.openxmlformats.org/officeDocument/2006/relationships/slide" Target="slides/slide7.xml"/><Relationship Id="rId51" Type="http://schemas.openxmlformats.org/officeDocument/2006/relationships/font" Target="fonts/font16.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3.fntdata"/><Relationship Id="rId46" Type="http://schemas.openxmlformats.org/officeDocument/2006/relationships/font" Target="fonts/font11.fntdata"/><Relationship Id="rId20" Type="http://schemas.openxmlformats.org/officeDocument/2006/relationships/slide" Target="slides/slide19.xml"/><Relationship Id="rId41" Type="http://schemas.openxmlformats.org/officeDocument/2006/relationships/font" Target="fonts/font6.fntdata"/><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1.fntdata"/><Relationship Id="rId49" Type="http://schemas.openxmlformats.org/officeDocument/2006/relationships/font" Target="fonts/font14.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cxnSp>
        <p:nvCxnSpPr>
          <p:cNvPr id="4" name="Connecteur droit 3"/>
          <p:cNvCxnSpPr/>
          <p:nvPr userDrawn="1"/>
        </p:nvCxnSpPr>
        <p:spPr>
          <a:xfrm>
            <a:off x="152400" y="6308725"/>
            <a:ext cx="11895138"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Connecteur droit 4"/>
          <p:cNvCxnSpPr/>
          <p:nvPr userDrawn="1"/>
        </p:nvCxnSpPr>
        <p:spPr>
          <a:xfrm>
            <a:off x="0" y="1187450"/>
            <a:ext cx="61912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re 1"/>
          <p:cNvSpPr>
            <a:spLocks noGrp="1"/>
          </p:cNvSpPr>
          <p:nvPr>
            <p:ph type="title"/>
          </p:nvPr>
        </p:nvSpPr>
        <p:spPr>
          <a:xfrm>
            <a:off x="609600" y="44624"/>
            <a:ext cx="10972800" cy="1143000"/>
          </a:xfrm>
          <a:ln>
            <a:noFill/>
          </a:ln>
        </p:spPr>
        <p:txBody>
          <a:bodyPr/>
          <a:lstStyle>
            <a:lvl1pPr algn="l">
              <a:defRPr sz="3200" b="0" u="none">
                <a:solidFill>
                  <a:srgbClr val="002060"/>
                </a:solidFill>
                <a:latin typeface="Helvetica" panose="020B0604020202020204" pitchFamily="34" charset="0"/>
                <a:cs typeface="Helvetica" panose="020B0604020202020204" pitchFamily="34" charset="0"/>
              </a:defRPr>
            </a:lvl1pPr>
          </a:lstStyle>
          <a:p>
            <a:r>
              <a:rPr lang="fr-FR" dirty="0"/>
              <a:t>Modifiez le style du titre</a:t>
            </a:r>
          </a:p>
        </p:txBody>
      </p:sp>
      <p:sp>
        <p:nvSpPr>
          <p:cNvPr id="3" name="Espace réservé du contenu 2"/>
          <p:cNvSpPr>
            <a:spLocks noGrp="1"/>
          </p:cNvSpPr>
          <p:nvPr>
            <p:ph idx="1"/>
          </p:nvPr>
        </p:nvSpPr>
        <p:spPr>
          <a:xfrm>
            <a:off x="609600" y="1412777"/>
            <a:ext cx="10972800" cy="4713387"/>
          </a:xfrm>
        </p:spPr>
        <p:txBody>
          <a:bodyPr/>
          <a:lstStyle>
            <a:lvl1pPr>
              <a:defRPr sz="2400">
                <a:latin typeface="Helvetica" panose="020B0604020202020204" pitchFamily="34" charset="0"/>
                <a:cs typeface="Helvetica" panose="020B0604020202020204" pitchFamily="34" charset="0"/>
              </a:defRPr>
            </a:lvl1pPr>
            <a:lvl2pPr>
              <a:defRPr sz="2000">
                <a:latin typeface="Helvetica" panose="020B0604020202020204" pitchFamily="34" charset="0"/>
                <a:cs typeface="Helvetica" panose="020B0604020202020204" pitchFamily="34" charset="0"/>
              </a:defRPr>
            </a:lvl2pPr>
            <a:lvl3pPr>
              <a:defRPr sz="1800">
                <a:latin typeface="Helvetica" panose="020B0604020202020204" pitchFamily="34" charset="0"/>
                <a:cs typeface="Helvetica" panose="020B0604020202020204" pitchFamily="34" charset="0"/>
              </a:defRPr>
            </a:lvl3pPr>
            <a:lvl4pPr>
              <a:defRPr sz="1800">
                <a:latin typeface="Helvetica" panose="020B0604020202020204" pitchFamily="34" charset="0"/>
                <a:cs typeface="Helvetica" panose="020B0604020202020204" pitchFamily="34" charset="0"/>
              </a:defRPr>
            </a:lvl4pPr>
            <a:lvl5pPr>
              <a:defRPr sz="1800">
                <a:latin typeface="Helvetica" panose="020B0604020202020204" pitchFamily="34" charset="0"/>
                <a:cs typeface="Helvetica" panose="020B0604020202020204" pitchFamily="34" charset="0"/>
              </a:defRPr>
            </a:lvl5p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4"/>
          <p:cNvSpPr>
            <a:spLocks noGrp="1"/>
          </p:cNvSpPr>
          <p:nvPr>
            <p:ph type="ftr" sz="quarter" idx="10"/>
          </p:nvPr>
        </p:nvSpPr>
        <p:spPr>
          <a:xfrm>
            <a:off x="4165600" y="6356350"/>
            <a:ext cx="3860800" cy="365125"/>
          </a:xfrm>
          <a:prstGeom prst="rect">
            <a:avLst/>
          </a:prstGeom>
        </p:spPr>
        <p:txBody>
          <a:bodyPr/>
          <a:lstStyle>
            <a:lvl1pPr>
              <a:defRPr/>
            </a:lvl1pPr>
          </a:lstStyle>
          <a:p>
            <a:pPr>
              <a:defRPr/>
            </a:pPr>
            <a:endParaRPr lang="fr-FR"/>
          </a:p>
        </p:txBody>
      </p:sp>
      <p:sp>
        <p:nvSpPr>
          <p:cNvPr id="7" name="Espace réservé du numéro de diapositive 5"/>
          <p:cNvSpPr>
            <a:spLocks noGrp="1"/>
          </p:cNvSpPr>
          <p:nvPr>
            <p:ph type="sldNum" sz="quarter" idx="11"/>
          </p:nvPr>
        </p:nvSpPr>
        <p:spPr>
          <a:xfrm>
            <a:off x="4656138" y="6381750"/>
            <a:ext cx="2844800" cy="365125"/>
          </a:xfrm>
          <a:prstGeom prst="rect">
            <a:avLst/>
          </a:prstGeom>
        </p:spPr>
        <p:txBody>
          <a:bodyPr/>
          <a:lstStyle>
            <a:lvl1pPr>
              <a:defRPr/>
            </a:lvl1pPr>
          </a:lstStyle>
          <a:p>
            <a:pPr>
              <a:defRPr/>
            </a:pPr>
            <a:fld id="{4314A090-AFF1-4D49-8081-6E3A932AC751}" type="slidenum">
              <a:rPr lang="fr-FR"/>
              <a:pPr>
                <a:defRPr/>
              </a:pPr>
              <a:t>‹N°›</a:t>
            </a:fld>
            <a:endParaRPr lang="fr-FR"/>
          </a:p>
        </p:txBody>
      </p:sp>
    </p:spTree>
    <p:extLst>
      <p:ext uri="{BB962C8B-B14F-4D97-AF65-F5344CB8AC3E}">
        <p14:creationId xmlns:p14="http://schemas.microsoft.com/office/powerpoint/2010/main" val="34400604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a:xfrm>
            <a:off x="609600" y="6356350"/>
            <a:ext cx="2844800" cy="365125"/>
          </a:xfrm>
          <a:prstGeom prst="rect">
            <a:avLst/>
          </a:prstGeom>
        </p:spPr>
        <p:txBody>
          <a:bodyPr/>
          <a:lstStyle>
            <a:lvl1pPr>
              <a:defRPr/>
            </a:lvl1pPr>
          </a:lstStyle>
          <a:p>
            <a:pPr>
              <a:defRPr/>
            </a:pPr>
            <a:fld id="{7FFE7C4F-4F8C-4B76-A9C1-1605F3882CAA}" type="datetimeFigureOut">
              <a:rPr lang="fr-FR"/>
              <a:pPr>
                <a:defRPr/>
              </a:pPr>
              <a:t>28/11/2023</a:t>
            </a:fld>
            <a:endParaRPr lang="fr-FR"/>
          </a:p>
        </p:txBody>
      </p:sp>
      <p:sp>
        <p:nvSpPr>
          <p:cNvPr id="5" name="Espace réservé du pied de page 4"/>
          <p:cNvSpPr>
            <a:spLocks noGrp="1"/>
          </p:cNvSpPr>
          <p:nvPr>
            <p:ph type="ftr" sz="quarter" idx="11"/>
          </p:nvPr>
        </p:nvSpPr>
        <p:spPr>
          <a:xfrm>
            <a:off x="4165600" y="6356350"/>
            <a:ext cx="3860800" cy="365125"/>
          </a:xfrm>
          <a:prstGeom prst="rect">
            <a:avLst/>
          </a:prstGeom>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a:xfrm>
            <a:off x="8737600" y="6356350"/>
            <a:ext cx="2844800" cy="365125"/>
          </a:xfrm>
          <a:prstGeom prst="rect">
            <a:avLst/>
          </a:prstGeom>
        </p:spPr>
        <p:txBody>
          <a:bodyPr/>
          <a:lstStyle>
            <a:lvl1pPr>
              <a:defRPr/>
            </a:lvl1pPr>
          </a:lstStyle>
          <a:p>
            <a:pPr>
              <a:defRPr/>
            </a:pPr>
            <a:fld id="{F69295E7-2060-4F80-A62B-9B2D34F3EB60}" type="slidenum">
              <a:rPr lang="fr-FR"/>
              <a:pPr>
                <a:defRPr/>
              </a:pPr>
              <a:t>‹N°›</a:t>
            </a:fld>
            <a:endParaRPr lang="fr-FR"/>
          </a:p>
        </p:txBody>
      </p:sp>
    </p:spTree>
    <p:extLst>
      <p:ext uri="{BB962C8B-B14F-4D97-AF65-F5344CB8AC3E}">
        <p14:creationId xmlns:p14="http://schemas.microsoft.com/office/powerpoint/2010/main" val="9750149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839200" y="274639"/>
            <a:ext cx="2743200" cy="5851525"/>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609600" y="274639"/>
            <a:ext cx="8026400" cy="5851525"/>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a:xfrm>
            <a:off x="609600" y="6356350"/>
            <a:ext cx="2844800" cy="365125"/>
          </a:xfrm>
          <a:prstGeom prst="rect">
            <a:avLst/>
          </a:prstGeom>
        </p:spPr>
        <p:txBody>
          <a:bodyPr/>
          <a:lstStyle>
            <a:lvl1pPr>
              <a:defRPr/>
            </a:lvl1pPr>
          </a:lstStyle>
          <a:p>
            <a:pPr>
              <a:defRPr/>
            </a:pPr>
            <a:fld id="{BDE83814-C770-4FA0-980F-E51110CF0032}" type="datetimeFigureOut">
              <a:rPr lang="fr-FR"/>
              <a:pPr>
                <a:defRPr/>
              </a:pPr>
              <a:t>28/11/2023</a:t>
            </a:fld>
            <a:endParaRPr lang="fr-FR"/>
          </a:p>
        </p:txBody>
      </p:sp>
      <p:sp>
        <p:nvSpPr>
          <p:cNvPr id="5" name="Espace réservé du pied de page 4"/>
          <p:cNvSpPr>
            <a:spLocks noGrp="1"/>
          </p:cNvSpPr>
          <p:nvPr>
            <p:ph type="ftr" sz="quarter" idx="11"/>
          </p:nvPr>
        </p:nvSpPr>
        <p:spPr>
          <a:xfrm>
            <a:off x="4165600" y="6356350"/>
            <a:ext cx="3860800" cy="365125"/>
          </a:xfrm>
          <a:prstGeom prst="rect">
            <a:avLst/>
          </a:prstGeom>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a:xfrm>
            <a:off x="8737600" y="6356350"/>
            <a:ext cx="2844800" cy="365125"/>
          </a:xfrm>
          <a:prstGeom prst="rect">
            <a:avLst/>
          </a:prstGeom>
        </p:spPr>
        <p:txBody>
          <a:bodyPr/>
          <a:lstStyle>
            <a:lvl1pPr>
              <a:defRPr/>
            </a:lvl1pPr>
          </a:lstStyle>
          <a:p>
            <a:pPr>
              <a:defRPr/>
            </a:pPr>
            <a:fld id="{3DCB96A9-5D1C-4E75-8732-1143F0AAC91D}" type="slidenum">
              <a:rPr lang="fr-FR"/>
              <a:pPr>
                <a:defRPr/>
              </a:pPr>
              <a:t>‹N°›</a:t>
            </a:fld>
            <a:endParaRPr lang="fr-FR"/>
          </a:p>
        </p:txBody>
      </p:sp>
    </p:spTree>
    <p:extLst>
      <p:ext uri="{BB962C8B-B14F-4D97-AF65-F5344CB8AC3E}">
        <p14:creationId xmlns:p14="http://schemas.microsoft.com/office/powerpoint/2010/main" val="11001844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3"/>
          <p:cNvSpPr>
            <a:spLocks noGrp="1"/>
          </p:cNvSpPr>
          <p:nvPr>
            <p:ph type="dt" sz="half" idx="10"/>
          </p:nvPr>
        </p:nvSpPr>
        <p:spPr>
          <a:xfrm>
            <a:off x="609600" y="6356350"/>
            <a:ext cx="2844800" cy="365125"/>
          </a:xfrm>
          <a:prstGeom prst="rect">
            <a:avLst/>
          </a:prstGeom>
        </p:spPr>
        <p:txBody>
          <a:bodyPr/>
          <a:lstStyle>
            <a:lvl1pPr>
              <a:defRPr/>
            </a:lvl1pPr>
          </a:lstStyle>
          <a:p>
            <a:pPr>
              <a:defRPr/>
            </a:pPr>
            <a:fld id="{1A52747A-BC0D-46B4-8EB2-A2810AA77C33}" type="datetimeFigureOut">
              <a:rPr lang="fr-FR"/>
              <a:pPr>
                <a:defRPr/>
              </a:pPr>
              <a:t>28/11/2023</a:t>
            </a:fld>
            <a:endParaRPr lang="fr-FR"/>
          </a:p>
        </p:txBody>
      </p:sp>
      <p:sp>
        <p:nvSpPr>
          <p:cNvPr id="4" name="Espace réservé du pied de page 4"/>
          <p:cNvSpPr>
            <a:spLocks noGrp="1"/>
          </p:cNvSpPr>
          <p:nvPr>
            <p:ph type="ftr" sz="quarter" idx="11"/>
          </p:nvPr>
        </p:nvSpPr>
        <p:spPr>
          <a:xfrm>
            <a:off x="4165600" y="6356350"/>
            <a:ext cx="3860800" cy="365125"/>
          </a:xfrm>
          <a:prstGeom prst="rect">
            <a:avLst/>
          </a:prstGeom>
        </p:spPr>
        <p:txBody>
          <a:bodyPr/>
          <a:lstStyle>
            <a:lvl1pPr>
              <a:defRPr/>
            </a:lvl1pPr>
          </a:lstStyle>
          <a:p>
            <a:pPr>
              <a:defRPr/>
            </a:pPr>
            <a:endParaRPr lang="fr-FR"/>
          </a:p>
        </p:txBody>
      </p:sp>
      <p:sp>
        <p:nvSpPr>
          <p:cNvPr id="5" name="Espace réservé du numéro de diapositive 5"/>
          <p:cNvSpPr>
            <a:spLocks noGrp="1"/>
          </p:cNvSpPr>
          <p:nvPr>
            <p:ph type="sldNum" sz="quarter" idx="12"/>
          </p:nvPr>
        </p:nvSpPr>
        <p:spPr>
          <a:xfrm>
            <a:off x="8737600" y="6356350"/>
            <a:ext cx="2844800" cy="365125"/>
          </a:xfrm>
          <a:prstGeom prst="rect">
            <a:avLst/>
          </a:prstGeom>
        </p:spPr>
        <p:txBody>
          <a:bodyPr/>
          <a:lstStyle>
            <a:lvl1pPr>
              <a:defRPr/>
            </a:lvl1pPr>
          </a:lstStyle>
          <a:p>
            <a:pPr>
              <a:defRPr/>
            </a:pPr>
            <a:fld id="{0DE35BDF-D2ED-432C-B374-97318D96E898}" type="slidenum">
              <a:rPr lang="fr-FR"/>
              <a:pPr>
                <a:defRPr/>
              </a:pPr>
              <a:t>‹N°›</a:t>
            </a:fld>
            <a:endParaRPr lang="fr-FR"/>
          </a:p>
        </p:txBody>
      </p:sp>
    </p:spTree>
    <p:extLst>
      <p:ext uri="{BB962C8B-B14F-4D97-AF65-F5344CB8AC3E}">
        <p14:creationId xmlns:p14="http://schemas.microsoft.com/office/powerpoint/2010/main" val="40409917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75547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914400" y="2130426"/>
            <a:ext cx="10363200" cy="1470025"/>
          </a:xfrm>
        </p:spPr>
        <p:txBody>
          <a:bodyPr/>
          <a:lstStyle>
            <a:lvl1pPr>
              <a:defRPr>
                <a:latin typeface="Helvetica" panose="020B0604020202020204" pitchFamily="34" charset="0"/>
                <a:cs typeface="Helvetica" panose="020B0604020202020204" pitchFamily="34" charset="0"/>
              </a:defRPr>
            </a:lvl1pPr>
          </a:lstStyle>
          <a:p>
            <a:r>
              <a:rPr lang="fr-FR"/>
              <a:t>Modifiez le style du titre</a:t>
            </a:r>
            <a:endParaRPr lang="fr-FR" dirty="0"/>
          </a:p>
        </p:txBody>
      </p:sp>
      <p:sp>
        <p:nvSpPr>
          <p:cNvPr id="3" name="Sous-titr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latin typeface="Helvetica" panose="020B0604020202020204" pitchFamily="34" charset="0"/>
                <a:cs typeface="Helvetica"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4" name="Espace réservé de la date 3"/>
          <p:cNvSpPr>
            <a:spLocks noGrp="1"/>
          </p:cNvSpPr>
          <p:nvPr>
            <p:ph type="dt" sz="half" idx="10"/>
          </p:nvPr>
        </p:nvSpPr>
        <p:spPr>
          <a:xfrm>
            <a:off x="609600" y="6356350"/>
            <a:ext cx="2844800" cy="365125"/>
          </a:xfrm>
          <a:prstGeom prst="rect">
            <a:avLst/>
          </a:prstGeom>
        </p:spPr>
        <p:txBody>
          <a:bodyPr/>
          <a:lstStyle>
            <a:lvl1pPr>
              <a:defRPr/>
            </a:lvl1pPr>
          </a:lstStyle>
          <a:p>
            <a:pPr>
              <a:defRPr/>
            </a:pPr>
            <a:fld id="{7CC52AED-8674-4307-A42F-DA3F91F7B2A4}" type="datetimeFigureOut">
              <a:rPr lang="fr-FR"/>
              <a:pPr>
                <a:defRPr/>
              </a:pPr>
              <a:t>28/11/2023</a:t>
            </a:fld>
            <a:endParaRPr lang="fr-FR"/>
          </a:p>
        </p:txBody>
      </p:sp>
      <p:sp>
        <p:nvSpPr>
          <p:cNvPr id="5" name="Espace réservé du pied de page 4"/>
          <p:cNvSpPr>
            <a:spLocks noGrp="1"/>
          </p:cNvSpPr>
          <p:nvPr>
            <p:ph type="ftr" sz="quarter" idx="11"/>
          </p:nvPr>
        </p:nvSpPr>
        <p:spPr>
          <a:xfrm>
            <a:off x="4165600" y="6356350"/>
            <a:ext cx="3860800" cy="365125"/>
          </a:xfrm>
          <a:prstGeom prst="rect">
            <a:avLst/>
          </a:prstGeom>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a:xfrm>
            <a:off x="8737600" y="6356350"/>
            <a:ext cx="2844800" cy="365125"/>
          </a:xfrm>
          <a:prstGeom prst="rect">
            <a:avLst/>
          </a:prstGeom>
        </p:spPr>
        <p:txBody>
          <a:bodyPr/>
          <a:lstStyle>
            <a:lvl1pPr>
              <a:defRPr/>
            </a:lvl1pPr>
          </a:lstStyle>
          <a:p>
            <a:pPr>
              <a:defRPr/>
            </a:pPr>
            <a:fld id="{A9560E6E-5B0B-4AA4-AC67-CE2990DFBA9B}" type="slidenum">
              <a:rPr lang="fr-FR"/>
              <a:pPr>
                <a:defRPr/>
              </a:pPr>
              <a:t>‹N°›</a:t>
            </a:fld>
            <a:endParaRPr lang="fr-FR"/>
          </a:p>
        </p:txBody>
      </p:sp>
    </p:spTree>
    <p:extLst>
      <p:ext uri="{BB962C8B-B14F-4D97-AF65-F5344CB8AC3E}">
        <p14:creationId xmlns:p14="http://schemas.microsoft.com/office/powerpoint/2010/main" val="16331465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963084" y="4406901"/>
            <a:ext cx="10363200" cy="1362075"/>
          </a:xfrm>
        </p:spPr>
        <p:txBody>
          <a:bodyPr anchor="t"/>
          <a:lstStyle>
            <a:lvl1pPr algn="l">
              <a:defRPr sz="4000" b="1" cap="all"/>
            </a:lvl1pPr>
          </a:lstStyle>
          <a:p>
            <a:r>
              <a:rPr lang="fr-FR"/>
              <a:t>Modifiez le style du titre</a:t>
            </a:r>
          </a:p>
        </p:txBody>
      </p:sp>
      <p:sp>
        <p:nvSpPr>
          <p:cNvPr id="3" name="Espace réservé du texte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Modifiez les styles du texte du masque</a:t>
            </a:r>
          </a:p>
        </p:txBody>
      </p:sp>
      <p:sp>
        <p:nvSpPr>
          <p:cNvPr id="4" name="Espace réservé de la date 3"/>
          <p:cNvSpPr>
            <a:spLocks noGrp="1"/>
          </p:cNvSpPr>
          <p:nvPr>
            <p:ph type="dt" sz="half" idx="10"/>
          </p:nvPr>
        </p:nvSpPr>
        <p:spPr>
          <a:xfrm>
            <a:off x="609600" y="6356350"/>
            <a:ext cx="2844800" cy="365125"/>
          </a:xfrm>
          <a:prstGeom prst="rect">
            <a:avLst/>
          </a:prstGeom>
        </p:spPr>
        <p:txBody>
          <a:bodyPr/>
          <a:lstStyle>
            <a:lvl1pPr>
              <a:defRPr/>
            </a:lvl1pPr>
          </a:lstStyle>
          <a:p>
            <a:pPr>
              <a:defRPr/>
            </a:pPr>
            <a:fld id="{25447893-CFA0-47B5-8532-5AC8D55D703D}" type="datetimeFigureOut">
              <a:rPr lang="fr-FR"/>
              <a:pPr>
                <a:defRPr/>
              </a:pPr>
              <a:t>28/11/2023</a:t>
            </a:fld>
            <a:endParaRPr lang="fr-FR"/>
          </a:p>
        </p:txBody>
      </p:sp>
      <p:sp>
        <p:nvSpPr>
          <p:cNvPr id="5" name="Espace réservé du numéro de diapositive 5"/>
          <p:cNvSpPr>
            <a:spLocks noGrp="1"/>
          </p:cNvSpPr>
          <p:nvPr>
            <p:ph type="sldNum" sz="quarter" idx="11"/>
          </p:nvPr>
        </p:nvSpPr>
        <p:spPr>
          <a:xfrm>
            <a:off x="8737600" y="6356350"/>
            <a:ext cx="2844800" cy="365125"/>
          </a:xfrm>
          <a:prstGeom prst="rect">
            <a:avLst/>
          </a:prstGeom>
        </p:spPr>
        <p:txBody>
          <a:bodyPr/>
          <a:lstStyle>
            <a:lvl1pPr>
              <a:defRPr/>
            </a:lvl1pPr>
          </a:lstStyle>
          <a:p>
            <a:pPr>
              <a:defRPr/>
            </a:pPr>
            <a:fld id="{696A3CD7-886E-4FA6-8FC2-850E2A966DF6}" type="slidenum">
              <a:rPr lang="fr-FR"/>
              <a:pPr>
                <a:defRPr/>
              </a:pPr>
              <a:t>‹N°›</a:t>
            </a:fld>
            <a:endParaRPr lang="fr-FR"/>
          </a:p>
        </p:txBody>
      </p:sp>
    </p:spTree>
    <p:extLst>
      <p:ext uri="{BB962C8B-B14F-4D97-AF65-F5344CB8AC3E}">
        <p14:creationId xmlns:p14="http://schemas.microsoft.com/office/powerpoint/2010/main" val="35988238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3"/>
          <p:cNvSpPr>
            <a:spLocks noGrp="1"/>
          </p:cNvSpPr>
          <p:nvPr>
            <p:ph type="dt" sz="half" idx="10"/>
          </p:nvPr>
        </p:nvSpPr>
        <p:spPr>
          <a:xfrm>
            <a:off x="609600" y="6356350"/>
            <a:ext cx="2844800" cy="365125"/>
          </a:xfrm>
          <a:prstGeom prst="rect">
            <a:avLst/>
          </a:prstGeom>
        </p:spPr>
        <p:txBody>
          <a:bodyPr/>
          <a:lstStyle>
            <a:lvl1pPr>
              <a:defRPr/>
            </a:lvl1pPr>
          </a:lstStyle>
          <a:p>
            <a:pPr>
              <a:defRPr/>
            </a:pPr>
            <a:fld id="{DF97B55E-785F-44C8-BB6C-C6E69D88713E}" type="datetimeFigureOut">
              <a:rPr lang="fr-FR"/>
              <a:pPr>
                <a:defRPr/>
              </a:pPr>
              <a:t>28/11/2023</a:t>
            </a:fld>
            <a:endParaRPr lang="fr-FR"/>
          </a:p>
        </p:txBody>
      </p:sp>
      <p:sp>
        <p:nvSpPr>
          <p:cNvPr id="6" name="Espace réservé du pied de page 4"/>
          <p:cNvSpPr>
            <a:spLocks noGrp="1"/>
          </p:cNvSpPr>
          <p:nvPr>
            <p:ph type="ftr" sz="quarter" idx="11"/>
          </p:nvPr>
        </p:nvSpPr>
        <p:spPr>
          <a:xfrm>
            <a:off x="4165600" y="6356350"/>
            <a:ext cx="3860800" cy="365125"/>
          </a:xfrm>
          <a:prstGeom prst="rect">
            <a:avLst/>
          </a:prstGeom>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a:xfrm>
            <a:off x="8737600" y="6356350"/>
            <a:ext cx="2844800" cy="365125"/>
          </a:xfrm>
          <a:prstGeom prst="rect">
            <a:avLst/>
          </a:prstGeom>
        </p:spPr>
        <p:txBody>
          <a:bodyPr/>
          <a:lstStyle>
            <a:lvl1pPr>
              <a:defRPr/>
            </a:lvl1pPr>
          </a:lstStyle>
          <a:p>
            <a:pPr>
              <a:defRPr/>
            </a:pPr>
            <a:fld id="{878F067A-88E9-4871-A8D8-F8F644B46BCC}" type="slidenum">
              <a:rPr lang="fr-FR"/>
              <a:pPr>
                <a:defRPr/>
              </a:pPr>
              <a:t>‹N°›</a:t>
            </a:fld>
            <a:endParaRPr lang="fr-FR"/>
          </a:p>
        </p:txBody>
      </p:sp>
    </p:spTree>
    <p:extLst>
      <p:ext uri="{BB962C8B-B14F-4D97-AF65-F5344CB8AC3E}">
        <p14:creationId xmlns:p14="http://schemas.microsoft.com/office/powerpoint/2010/main" val="31400482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Modifiez le style du titre</a:t>
            </a:r>
          </a:p>
        </p:txBody>
      </p:sp>
      <p:sp>
        <p:nvSpPr>
          <p:cNvPr id="3" name="Espace réservé du texte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3"/>
          <p:cNvSpPr>
            <a:spLocks noGrp="1"/>
          </p:cNvSpPr>
          <p:nvPr>
            <p:ph type="dt" sz="half" idx="10"/>
          </p:nvPr>
        </p:nvSpPr>
        <p:spPr>
          <a:xfrm>
            <a:off x="609600" y="6356350"/>
            <a:ext cx="2844800" cy="365125"/>
          </a:xfrm>
          <a:prstGeom prst="rect">
            <a:avLst/>
          </a:prstGeom>
        </p:spPr>
        <p:txBody>
          <a:bodyPr/>
          <a:lstStyle>
            <a:lvl1pPr>
              <a:defRPr/>
            </a:lvl1pPr>
          </a:lstStyle>
          <a:p>
            <a:pPr>
              <a:defRPr/>
            </a:pPr>
            <a:fld id="{128AC4C9-230F-4E77-B9E4-CC6A5F66A3E6}" type="datetimeFigureOut">
              <a:rPr lang="fr-FR"/>
              <a:pPr>
                <a:defRPr/>
              </a:pPr>
              <a:t>28/11/2023</a:t>
            </a:fld>
            <a:endParaRPr lang="fr-FR"/>
          </a:p>
        </p:txBody>
      </p:sp>
      <p:sp>
        <p:nvSpPr>
          <p:cNvPr id="8" name="Espace réservé du pied de page 4"/>
          <p:cNvSpPr>
            <a:spLocks noGrp="1"/>
          </p:cNvSpPr>
          <p:nvPr>
            <p:ph type="ftr" sz="quarter" idx="11"/>
          </p:nvPr>
        </p:nvSpPr>
        <p:spPr>
          <a:xfrm>
            <a:off x="4165600" y="6356350"/>
            <a:ext cx="3860800" cy="365125"/>
          </a:xfrm>
          <a:prstGeom prst="rect">
            <a:avLst/>
          </a:prstGeom>
        </p:spPr>
        <p:txBody>
          <a:bodyPr/>
          <a:lstStyle>
            <a:lvl1pPr>
              <a:defRPr/>
            </a:lvl1pPr>
          </a:lstStyle>
          <a:p>
            <a:pPr>
              <a:defRPr/>
            </a:pPr>
            <a:endParaRPr lang="fr-FR"/>
          </a:p>
        </p:txBody>
      </p:sp>
      <p:sp>
        <p:nvSpPr>
          <p:cNvPr id="9" name="Espace réservé du numéro de diapositive 5"/>
          <p:cNvSpPr>
            <a:spLocks noGrp="1"/>
          </p:cNvSpPr>
          <p:nvPr>
            <p:ph type="sldNum" sz="quarter" idx="12"/>
          </p:nvPr>
        </p:nvSpPr>
        <p:spPr>
          <a:xfrm>
            <a:off x="8737600" y="6356350"/>
            <a:ext cx="2844800" cy="365125"/>
          </a:xfrm>
          <a:prstGeom prst="rect">
            <a:avLst/>
          </a:prstGeom>
        </p:spPr>
        <p:txBody>
          <a:bodyPr/>
          <a:lstStyle>
            <a:lvl1pPr>
              <a:defRPr/>
            </a:lvl1pPr>
          </a:lstStyle>
          <a:p>
            <a:pPr>
              <a:defRPr/>
            </a:pPr>
            <a:fld id="{B0C8E127-EFF4-44C4-9723-71B84FB4F904}" type="slidenum">
              <a:rPr lang="fr-FR"/>
              <a:pPr>
                <a:defRPr/>
              </a:pPr>
              <a:t>‹N°›</a:t>
            </a:fld>
            <a:endParaRPr lang="fr-FR"/>
          </a:p>
        </p:txBody>
      </p:sp>
    </p:spTree>
    <p:extLst>
      <p:ext uri="{BB962C8B-B14F-4D97-AF65-F5344CB8AC3E}">
        <p14:creationId xmlns:p14="http://schemas.microsoft.com/office/powerpoint/2010/main" val="42316459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3"/>
          <p:cNvSpPr>
            <a:spLocks noGrp="1"/>
          </p:cNvSpPr>
          <p:nvPr>
            <p:ph type="dt" sz="half" idx="10"/>
          </p:nvPr>
        </p:nvSpPr>
        <p:spPr>
          <a:xfrm>
            <a:off x="609600" y="6356350"/>
            <a:ext cx="2844800" cy="365125"/>
          </a:xfrm>
          <a:prstGeom prst="rect">
            <a:avLst/>
          </a:prstGeom>
        </p:spPr>
        <p:txBody>
          <a:bodyPr/>
          <a:lstStyle>
            <a:lvl1pPr>
              <a:defRPr/>
            </a:lvl1pPr>
          </a:lstStyle>
          <a:p>
            <a:pPr>
              <a:defRPr/>
            </a:pPr>
            <a:fld id="{54F62022-F92A-46BE-B770-175C3A106A10}" type="datetimeFigureOut">
              <a:rPr lang="fr-FR"/>
              <a:pPr>
                <a:defRPr/>
              </a:pPr>
              <a:t>28/11/2023</a:t>
            </a:fld>
            <a:endParaRPr lang="fr-FR"/>
          </a:p>
        </p:txBody>
      </p:sp>
      <p:sp>
        <p:nvSpPr>
          <p:cNvPr id="4" name="Espace réservé du pied de page 4"/>
          <p:cNvSpPr>
            <a:spLocks noGrp="1"/>
          </p:cNvSpPr>
          <p:nvPr>
            <p:ph type="ftr" sz="quarter" idx="11"/>
          </p:nvPr>
        </p:nvSpPr>
        <p:spPr>
          <a:xfrm>
            <a:off x="4165600" y="6356350"/>
            <a:ext cx="3860800" cy="365125"/>
          </a:xfrm>
          <a:prstGeom prst="rect">
            <a:avLst/>
          </a:prstGeom>
        </p:spPr>
        <p:txBody>
          <a:bodyPr/>
          <a:lstStyle>
            <a:lvl1pPr>
              <a:defRPr/>
            </a:lvl1pPr>
          </a:lstStyle>
          <a:p>
            <a:pPr>
              <a:defRPr/>
            </a:pPr>
            <a:endParaRPr lang="fr-FR"/>
          </a:p>
        </p:txBody>
      </p:sp>
      <p:sp>
        <p:nvSpPr>
          <p:cNvPr id="5" name="Espace réservé du numéro de diapositive 5"/>
          <p:cNvSpPr>
            <a:spLocks noGrp="1"/>
          </p:cNvSpPr>
          <p:nvPr>
            <p:ph type="sldNum" sz="quarter" idx="12"/>
          </p:nvPr>
        </p:nvSpPr>
        <p:spPr>
          <a:xfrm>
            <a:off x="8737600" y="6356350"/>
            <a:ext cx="2844800" cy="365125"/>
          </a:xfrm>
          <a:prstGeom prst="rect">
            <a:avLst/>
          </a:prstGeom>
        </p:spPr>
        <p:txBody>
          <a:bodyPr/>
          <a:lstStyle>
            <a:lvl1pPr>
              <a:defRPr/>
            </a:lvl1pPr>
          </a:lstStyle>
          <a:p>
            <a:pPr>
              <a:defRPr/>
            </a:pPr>
            <a:fld id="{D0CD3046-38EA-470F-8399-34B1DDA66838}" type="slidenum">
              <a:rPr lang="fr-FR"/>
              <a:pPr>
                <a:defRPr/>
              </a:pPr>
              <a:t>‹N°›</a:t>
            </a:fld>
            <a:endParaRPr lang="fr-FR"/>
          </a:p>
        </p:txBody>
      </p:sp>
    </p:spTree>
    <p:extLst>
      <p:ext uri="{BB962C8B-B14F-4D97-AF65-F5344CB8AC3E}">
        <p14:creationId xmlns:p14="http://schemas.microsoft.com/office/powerpoint/2010/main" val="1122105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a:xfrm>
            <a:off x="609600" y="6356350"/>
            <a:ext cx="2844800" cy="365125"/>
          </a:xfrm>
          <a:prstGeom prst="rect">
            <a:avLst/>
          </a:prstGeom>
        </p:spPr>
        <p:txBody>
          <a:bodyPr/>
          <a:lstStyle>
            <a:lvl1pPr>
              <a:defRPr/>
            </a:lvl1pPr>
          </a:lstStyle>
          <a:p>
            <a:pPr>
              <a:defRPr/>
            </a:pPr>
            <a:fld id="{272A1B42-FE22-4FCF-9A57-A534C68A0BD0}" type="datetimeFigureOut">
              <a:rPr lang="fr-FR"/>
              <a:pPr>
                <a:defRPr/>
              </a:pPr>
              <a:t>28/11/2023</a:t>
            </a:fld>
            <a:endParaRPr lang="fr-FR"/>
          </a:p>
        </p:txBody>
      </p:sp>
      <p:sp>
        <p:nvSpPr>
          <p:cNvPr id="3" name="Espace réservé du pied de page 4"/>
          <p:cNvSpPr>
            <a:spLocks noGrp="1"/>
          </p:cNvSpPr>
          <p:nvPr>
            <p:ph type="ftr" sz="quarter" idx="11"/>
          </p:nvPr>
        </p:nvSpPr>
        <p:spPr>
          <a:xfrm>
            <a:off x="4165600" y="6356350"/>
            <a:ext cx="3860800" cy="365125"/>
          </a:xfrm>
          <a:prstGeom prst="rect">
            <a:avLst/>
          </a:prstGeom>
        </p:spPr>
        <p:txBody>
          <a:bodyPr/>
          <a:lstStyle>
            <a:lvl1pPr>
              <a:defRPr/>
            </a:lvl1pPr>
          </a:lstStyle>
          <a:p>
            <a:pPr>
              <a:defRPr/>
            </a:pPr>
            <a:endParaRPr lang="fr-FR"/>
          </a:p>
        </p:txBody>
      </p:sp>
      <p:sp>
        <p:nvSpPr>
          <p:cNvPr id="4" name="Espace réservé du numéro de diapositive 5"/>
          <p:cNvSpPr>
            <a:spLocks noGrp="1"/>
          </p:cNvSpPr>
          <p:nvPr>
            <p:ph type="sldNum" sz="quarter" idx="12"/>
          </p:nvPr>
        </p:nvSpPr>
        <p:spPr>
          <a:xfrm>
            <a:off x="8737600" y="6356350"/>
            <a:ext cx="2844800" cy="365125"/>
          </a:xfrm>
          <a:prstGeom prst="rect">
            <a:avLst/>
          </a:prstGeom>
        </p:spPr>
        <p:txBody>
          <a:bodyPr/>
          <a:lstStyle>
            <a:lvl1pPr>
              <a:defRPr/>
            </a:lvl1pPr>
          </a:lstStyle>
          <a:p>
            <a:pPr>
              <a:defRPr/>
            </a:pPr>
            <a:fld id="{C6AC8A65-8773-4D04-9978-5C5E9D8C1317}" type="slidenum">
              <a:rPr lang="fr-FR"/>
              <a:pPr>
                <a:defRPr/>
              </a:pPr>
              <a:t>‹N°›</a:t>
            </a:fld>
            <a:endParaRPr lang="fr-FR"/>
          </a:p>
        </p:txBody>
      </p:sp>
    </p:spTree>
    <p:extLst>
      <p:ext uri="{BB962C8B-B14F-4D97-AF65-F5344CB8AC3E}">
        <p14:creationId xmlns:p14="http://schemas.microsoft.com/office/powerpoint/2010/main" val="36670984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09601" y="273050"/>
            <a:ext cx="4011084" cy="1162050"/>
          </a:xfrm>
        </p:spPr>
        <p:txBody>
          <a:bodyPr anchor="b"/>
          <a:lstStyle>
            <a:lvl1pPr algn="l">
              <a:defRPr sz="2000" b="1"/>
            </a:lvl1pPr>
          </a:lstStyle>
          <a:p>
            <a:r>
              <a:rPr lang="fr-FR"/>
              <a:t>Modifiez le style du titre</a:t>
            </a:r>
          </a:p>
        </p:txBody>
      </p:sp>
      <p:sp>
        <p:nvSpPr>
          <p:cNvPr id="3" name="Espace réservé du contenu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3"/>
          <p:cNvSpPr>
            <a:spLocks noGrp="1"/>
          </p:cNvSpPr>
          <p:nvPr>
            <p:ph type="dt" sz="half" idx="10"/>
          </p:nvPr>
        </p:nvSpPr>
        <p:spPr>
          <a:xfrm>
            <a:off x="609600" y="6356350"/>
            <a:ext cx="2844800" cy="365125"/>
          </a:xfrm>
          <a:prstGeom prst="rect">
            <a:avLst/>
          </a:prstGeom>
        </p:spPr>
        <p:txBody>
          <a:bodyPr/>
          <a:lstStyle>
            <a:lvl1pPr>
              <a:defRPr/>
            </a:lvl1pPr>
          </a:lstStyle>
          <a:p>
            <a:pPr>
              <a:defRPr/>
            </a:pPr>
            <a:fld id="{41B73614-1878-4BDB-BE85-F2254E523EE0}" type="datetimeFigureOut">
              <a:rPr lang="fr-FR"/>
              <a:pPr>
                <a:defRPr/>
              </a:pPr>
              <a:t>28/11/2023</a:t>
            </a:fld>
            <a:endParaRPr lang="fr-FR"/>
          </a:p>
        </p:txBody>
      </p:sp>
      <p:sp>
        <p:nvSpPr>
          <p:cNvPr id="6" name="Espace réservé du pied de page 4"/>
          <p:cNvSpPr>
            <a:spLocks noGrp="1"/>
          </p:cNvSpPr>
          <p:nvPr>
            <p:ph type="ftr" sz="quarter" idx="11"/>
          </p:nvPr>
        </p:nvSpPr>
        <p:spPr>
          <a:xfrm>
            <a:off x="4165600" y="6356350"/>
            <a:ext cx="3860800" cy="365125"/>
          </a:xfrm>
          <a:prstGeom prst="rect">
            <a:avLst/>
          </a:prstGeom>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a:xfrm>
            <a:off x="8737600" y="6356350"/>
            <a:ext cx="2844800" cy="365125"/>
          </a:xfrm>
          <a:prstGeom prst="rect">
            <a:avLst/>
          </a:prstGeom>
        </p:spPr>
        <p:txBody>
          <a:bodyPr/>
          <a:lstStyle>
            <a:lvl1pPr>
              <a:defRPr/>
            </a:lvl1pPr>
          </a:lstStyle>
          <a:p>
            <a:pPr>
              <a:defRPr/>
            </a:pPr>
            <a:fld id="{76ADA322-1BC4-4F54-AEA2-D6A678520609}" type="slidenum">
              <a:rPr lang="fr-FR"/>
              <a:pPr>
                <a:defRPr/>
              </a:pPr>
              <a:t>‹N°›</a:t>
            </a:fld>
            <a:endParaRPr lang="fr-FR"/>
          </a:p>
        </p:txBody>
      </p:sp>
    </p:spTree>
    <p:extLst>
      <p:ext uri="{BB962C8B-B14F-4D97-AF65-F5344CB8AC3E}">
        <p14:creationId xmlns:p14="http://schemas.microsoft.com/office/powerpoint/2010/main" val="24160094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2389717" y="4800600"/>
            <a:ext cx="7315200" cy="566738"/>
          </a:xfrm>
        </p:spPr>
        <p:txBody>
          <a:bodyPr anchor="b"/>
          <a:lstStyle>
            <a:lvl1pPr algn="l">
              <a:defRPr sz="2000" b="1"/>
            </a:lvl1pPr>
          </a:lstStyle>
          <a:p>
            <a:r>
              <a:rPr lang="fr-FR"/>
              <a:t>Modifiez le style du titre</a:t>
            </a:r>
          </a:p>
        </p:txBody>
      </p:sp>
      <p:sp>
        <p:nvSpPr>
          <p:cNvPr id="3" name="Espace réservé pour une image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a:p>
        </p:txBody>
      </p:sp>
      <p:sp>
        <p:nvSpPr>
          <p:cNvPr id="4" name="Espace réservé du texte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3"/>
          <p:cNvSpPr>
            <a:spLocks noGrp="1"/>
          </p:cNvSpPr>
          <p:nvPr>
            <p:ph type="dt" sz="half" idx="10"/>
          </p:nvPr>
        </p:nvSpPr>
        <p:spPr>
          <a:xfrm>
            <a:off x="609600" y="6356350"/>
            <a:ext cx="2844800" cy="365125"/>
          </a:xfrm>
          <a:prstGeom prst="rect">
            <a:avLst/>
          </a:prstGeom>
        </p:spPr>
        <p:txBody>
          <a:bodyPr/>
          <a:lstStyle>
            <a:lvl1pPr>
              <a:defRPr/>
            </a:lvl1pPr>
          </a:lstStyle>
          <a:p>
            <a:pPr>
              <a:defRPr/>
            </a:pPr>
            <a:fld id="{C1D759B6-5D9F-4441-A6EC-DCA1870C72AD}" type="datetimeFigureOut">
              <a:rPr lang="fr-FR"/>
              <a:pPr>
                <a:defRPr/>
              </a:pPr>
              <a:t>28/11/2023</a:t>
            </a:fld>
            <a:endParaRPr lang="fr-FR"/>
          </a:p>
        </p:txBody>
      </p:sp>
      <p:sp>
        <p:nvSpPr>
          <p:cNvPr id="6" name="Espace réservé du pied de page 4"/>
          <p:cNvSpPr>
            <a:spLocks noGrp="1"/>
          </p:cNvSpPr>
          <p:nvPr>
            <p:ph type="ftr" sz="quarter" idx="11"/>
          </p:nvPr>
        </p:nvSpPr>
        <p:spPr>
          <a:xfrm>
            <a:off x="4165600" y="6356350"/>
            <a:ext cx="3860800" cy="365125"/>
          </a:xfrm>
          <a:prstGeom prst="rect">
            <a:avLst/>
          </a:prstGeom>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a:xfrm>
            <a:off x="8737600" y="6356350"/>
            <a:ext cx="2844800" cy="365125"/>
          </a:xfrm>
          <a:prstGeom prst="rect">
            <a:avLst/>
          </a:prstGeom>
        </p:spPr>
        <p:txBody>
          <a:bodyPr/>
          <a:lstStyle>
            <a:lvl1pPr>
              <a:defRPr/>
            </a:lvl1pPr>
          </a:lstStyle>
          <a:p>
            <a:pPr>
              <a:defRPr/>
            </a:pPr>
            <a:fld id="{8734FEC9-1185-4B47-830D-70CE4CC8A0A1}" type="slidenum">
              <a:rPr lang="fr-FR"/>
              <a:pPr>
                <a:defRPr/>
              </a:pPr>
              <a:t>‹N°›</a:t>
            </a:fld>
            <a:endParaRPr lang="fr-FR"/>
          </a:p>
        </p:txBody>
      </p:sp>
    </p:spTree>
    <p:extLst>
      <p:ext uri="{BB962C8B-B14F-4D97-AF65-F5344CB8AC3E}">
        <p14:creationId xmlns:p14="http://schemas.microsoft.com/office/powerpoint/2010/main" val="21233088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fr-FR"/>
              <a:t>Modifiez le style du titre</a:t>
            </a:r>
          </a:p>
        </p:txBody>
      </p:sp>
      <p:sp>
        <p:nvSpPr>
          <p:cNvPr id="1027" name="Espace réservé du texte 2"/>
          <p:cNvSpPr>
            <a:spLocks noGrp="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a:t>Modifiez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p>
        </p:txBody>
      </p:sp>
      <p:pic>
        <p:nvPicPr>
          <p:cNvPr id="1031" name="Picture 8" descr="fond.jpg"/>
          <p:cNvPicPr>
            <a:picLocks noChangeAspect="1"/>
          </p:cNvPicPr>
          <p:nvPr/>
        </p:nvPicPr>
        <p:blipFill>
          <a:blip r:embed="rId15" cstate="email">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Connecteur droit 6">
            <a:extLst>
              <a:ext uri="{FF2B5EF4-FFF2-40B4-BE49-F238E27FC236}">
                <a16:creationId xmlns:a16="http://schemas.microsoft.com/office/drawing/2014/main" id="{6F29D44B-A0EE-7673-D9A3-08744130690F}"/>
              </a:ext>
            </a:extLst>
          </p:cNvPr>
          <p:cNvCxnSpPr/>
          <p:nvPr userDrawn="1"/>
        </p:nvCxnSpPr>
        <p:spPr>
          <a:xfrm>
            <a:off x="11241519" y="6306461"/>
            <a:ext cx="0" cy="418476"/>
          </a:xfrm>
          <a:prstGeom prst="line">
            <a:avLst/>
          </a:prstGeom>
          <a:ln>
            <a:solidFill>
              <a:srgbClr val="7A5C1D"/>
            </a:solidFill>
          </a:ln>
        </p:spPr>
        <p:style>
          <a:lnRef idx="1">
            <a:schemeClr val="accent1"/>
          </a:lnRef>
          <a:fillRef idx="0">
            <a:schemeClr val="accent1"/>
          </a:fillRef>
          <a:effectRef idx="0">
            <a:schemeClr val="accent1"/>
          </a:effectRef>
          <a:fontRef idx="minor">
            <a:schemeClr val="tx1"/>
          </a:fontRef>
        </p:style>
      </p:cxnSp>
      <p:pic>
        <p:nvPicPr>
          <p:cNvPr id="8" name="Picture 4" descr="Service client Florajet : Téléphone, Mail et Adresse">
            <a:extLst>
              <a:ext uri="{FF2B5EF4-FFF2-40B4-BE49-F238E27FC236}">
                <a16:creationId xmlns:a16="http://schemas.microsoft.com/office/drawing/2014/main" id="{623B6B00-817C-6DBB-43FE-AF4FF7601C0E}"/>
              </a:ext>
            </a:extLst>
          </p:cNvPr>
          <p:cNvPicPr>
            <a:picLocks noChangeAspect="1" noChangeArrowheads="1"/>
          </p:cNvPicPr>
          <p:nvPr userDrawn="1"/>
        </p:nvPicPr>
        <p:blipFill rotWithShape="1">
          <a:blip r:embed="rId16">
            <a:clrChange>
              <a:clrFrom>
                <a:srgbClr val="FFFFFF"/>
              </a:clrFrom>
              <a:clrTo>
                <a:srgbClr val="FFFFFF">
                  <a:alpha val="0"/>
                </a:srgbClr>
              </a:clrTo>
            </a:clrChange>
            <a:extLst>
              <a:ext uri="{28A0092B-C50C-407E-A947-70E740481C1C}">
                <a14:useLocalDpi xmlns:a14="http://schemas.microsoft.com/office/drawing/2010/main" val="0"/>
              </a:ext>
            </a:extLst>
          </a:blip>
          <a:srcRect l="892" t="-778" r="70193" b="778"/>
          <a:stretch/>
        </p:blipFill>
        <p:spPr bwMode="auto">
          <a:xfrm>
            <a:off x="10728028" y="6306461"/>
            <a:ext cx="373626" cy="533622"/>
          </a:xfrm>
          <a:prstGeom prst="rect">
            <a:avLst/>
          </a:prstGeom>
          <a:noFill/>
          <a:extLst>
            <a:ext uri="{909E8E84-426E-40DD-AFC4-6F175D3DCCD1}">
              <a14:hiddenFill xmlns:a14="http://schemas.microsoft.com/office/drawing/2010/main">
                <a:solidFill>
                  <a:srgbClr val="FFFFFF"/>
                </a:solidFill>
              </a14:hiddenFill>
            </a:ext>
          </a:extLst>
        </p:spPr>
      </p:pic>
      <p:pic>
        <p:nvPicPr>
          <p:cNvPr id="2" name="object 33">
            <a:extLst>
              <a:ext uri="{FF2B5EF4-FFF2-40B4-BE49-F238E27FC236}">
                <a16:creationId xmlns:a16="http://schemas.microsoft.com/office/drawing/2014/main" id="{6082388F-A1A6-77EE-CF99-9F7A4E807BB9}"/>
              </a:ext>
            </a:extLst>
          </p:cNvPr>
          <p:cNvPicPr/>
          <p:nvPr userDrawn="1"/>
        </p:nvPicPr>
        <p:blipFill>
          <a:blip r:embed="rId17" cstate="print"/>
          <a:stretch>
            <a:fillRect/>
          </a:stretch>
        </p:blipFill>
        <p:spPr>
          <a:xfrm>
            <a:off x="11348861" y="6354414"/>
            <a:ext cx="494082" cy="370523"/>
          </a:xfrm>
          <a:prstGeom prst="rect">
            <a:avLst/>
          </a:prstGeom>
        </p:spPr>
      </p:pic>
    </p:spTree>
    <p:extLst>
      <p:ext uri="{BB962C8B-B14F-4D97-AF65-F5344CB8AC3E}">
        <p14:creationId xmlns:p14="http://schemas.microsoft.com/office/powerpoint/2010/main" val="30661183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1.xml"/><Relationship Id="rId7" Type="http://schemas.openxmlformats.org/officeDocument/2006/relationships/image" Target="../media/image2.png"/><Relationship Id="rId2" Type="http://schemas.openxmlformats.org/officeDocument/2006/relationships/video" Target="../media/media1.mp4"/><Relationship Id="rId1" Type="http://schemas.microsoft.com/office/2007/relationships/media" Target="../media/media1.mp4"/><Relationship Id="rId6" Type="http://schemas.microsoft.com/office/2007/relationships/hdphoto" Target="../media/hdphoto1.wdp"/><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5.pn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emf"/><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3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13.xml"/><Relationship Id="rId6" Type="http://schemas.openxmlformats.org/officeDocument/2006/relationships/image" Target="../media/image2.png"/><Relationship Id="rId5" Type="http://schemas.microsoft.com/office/2007/relationships/hdphoto" Target="../media/hdphoto1.wdp"/><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uquet fleuriste 4">
            <a:hlinkClick r:id="" action="ppaction://media"/>
            <a:extLst>
              <a:ext uri="{FF2B5EF4-FFF2-40B4-BE49-F238E27FC236}">
                <a16:creationId xmlns:a16="http://schemas.microsoft.com/office/drawing/2014/main" id="{FD3A97A6-49BD-A861-BDB9-0A9230B65975}"/>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1"/>
            <a:ext cx="12192000" cy="6913958"/>
          </a:xfrm>
          <a:prstGeom prst="rect">
            <a:avLst/>
          </a:prstGeom>
        </p:spPr>
      </p:pic>
      <p:sp>
        <p:nvSpPr>
          <p:cNvPr id="7" name="Rectangle 6">
            <a:extLst>
              <a:ext uri="{FF2B5EF4-FFF2-40B4-BE49-F238E27FC236}">
                <a16:creationId xmlns:a16="http://schemas.microsoft.com/office/drawing/2014/main" id="{19AE0608-AF9D-4A77-98DA-63845B1AFF3E}"/>
              </a:ext>
            </a:extLst>
          </p:cNvPr>
          <p:cNvSpPr/>
          <p:nvPr/>
        </p:nvSpPr>
        <p:spPr>
          <a:xfrm>
            <a:off x="0" y="-1298"/>
            <a:ext cx="12192000" cy="6915257"/>
          </a:xfrm>
          <a:prstGeom prst="rect">
            <a:avLst/>
          </a:prstGeom>
          <a:solidFill>
            <a:srgbClr val="D9E2D4">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32DA95F-FE10-BA46-A2C1-939DF61F42FC}"/>
              </a:ext>
            </a:extLst>
          </p:cNvPr>
          <p:cNvSpPr/>
          <p:nvPr/>
        </p:nvSpPr>
        <p:spPr>
          <a:xfrm>
            <a:off x="0" y="2522483"/>
            <a:ext cx="12192000" cy="1261241"/>
          </a:xfrm>
          <a:prstGeom prst="rect">
            <a:avLst/>
          </a:prstGeom>
          <a:solidFill>
            <a:srgbClr val="FFFFFF">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8">
            <a:extLst>
              <a:ext uri="{FF2B5EF4-FFF2-40B4-BE49-F238E27FC236}">
                <a16:creationId xmlns:a16="http://schemas.microsoft.com/office/drawing/2014/main" id="{CEB37665-B4C5-4940-AD9E-D67FEF433DEF}"/>
              </a:ext>
            </a:extLst>
          </p:cNvPr>
          <p:cNvSpPr/>
          <p:nvPr/>
        </p:nvSpPr>
        <p:spPr>
          <a:xfrm>
            <a:off x="142421" y="2799160"/>
            <a:ext cx="8888820" cy="707886"/>
          </a:xfrm>
          <a:prstGeom prst="rect">
            <a:avLst/>
          </a:prstGeom>
        </p:spPr>
        <p:txBody>
          <a:bodyPr wrap="square">
            <a:spAutoFit/>
          </a:bodyPr>
          <a:lstStyle/>
          <a:p>
            <a:pPr lvl="0" eaLnBrk="0" fontAlgn="base" hangingPunct="0">
              <a:spcBef>
                <a:spcPct val="0"/>
              </a:spcBef>
              <a:spcAft>
                <a:spcPct val="0"/>
              </a:spcAft>
              <a:defRPr/>
            </a:pPr>
            <a:r>
              <a:rPr lang="fr-FR" sz="4000" b="1" dirty="0">
                <a:latin typeface="Playfair Display" panose="00000500000000000000" pitchFamily="2" charset="0"/>
              </a:rPr>
              <a:t>FETE DES FLEURS 2024</a:t>
            </a:r>
          </a:p>
        </p:txBody>
      </p:sp>
      <p:pic>
        <p:nvPicPr>
          <p:cNvPr id="13" name="Picture 2" descr="Le Nouveau Belier I L&amp;#39;agence">
            <a:extLst>
              <a:ext uri="{FF2B5EF4-FFF2-40B4-BE49-F238E27FC236}">
                <a16:creationId xmlns:a16="http://schemas.microsoft.com/office/drawing/2014/main" id="{9FC90899-A800-4069-BD5B-97432CC4E0B9}"/>
              </a:ext>
            </a:extLst>
          </p:cNvPr>
          <p:cNvPicPr>
            <a:picLocks noChangeAspect="1" noChangeArrowheads="1"/>
          </p:cNvPicPr>
          <p:nvPr/>
        </p:nvPicPr>
        <p:blipFill>
          <a:blip r:embed="rId5">
            <a:biLevel thresh="25000"/>
            <a:extLst>
              <a:ext uri="{BEBA8EAE-BF5A-486C-A8C5-ECC9F3942E4B}">
                <a14:imgProps xmlns:a14="http://schemas.microsoft.com/office/drawing/2010/main">
                  <a14:imgLayer r:embed="rId6">
                    <a14:imgEffect>
                      <a14:saturation sat="400000"/>
                    </a14:imgEffect>
                    <a14:imgEffect>
                      <a14:brightnessContrast bright="-40000"/>
                    </a14:imgEffect>
                  </a14:imgLayer>
                </a14:imgProps>
              </a:ext>
              <a:ext uri="{28A0092B-C50C-407E-A947-70E740481C1C}">
                <a14:useLocalDpi xmlns:a14="http://schemas.microsoft.com/office/drawing/2010/main" val="0"/>
              </a:ext>
            </a:extLst>
          </a:blip>
          <a:srcRect/>
          <a:stretch>
            <a:fillRect/>
          </a:stretch>
        </p:blipFill>
        <p:spPr bwMode="auto">
          <a:xfrm>
            <a:off x="7660035" y="4189827"/>
            <a:ext cx="4899650" cy="272543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Service client Florajet : Téléphone, Mail et Adresse">
            <a:extLst>
              <a:ext uri="{FF2B5EF4-FFF2-40B4-BE49-F238E27FC236}">
                <a16:creationId xmlns:a16="http://schemas.microsoft.com/office/drawing/2014/main" id="{3A24CF81-CA14-5D15-9B24-D1BBD6652EEA}"/>
              </a:ext>
            </a:extLst>
          </p:cNvPr>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55291" y="2522483"/>
            <a:ext cx="3060323" cy="1263841"/>
          </a:xfrm>
          <a:prstGeom prst="rect">
            <a:avLst/>
          </a:prstGeom>
          <a:noFill/>
          <a:extLst>
            <a:ext uri="{909E8E84-426E-40DD-AFC4-6F175D3DCCD1}">
              <a14:hiddenFill xmlns:a14="http://schemas.microsoft.com/office/drawing/2010/main">
                <a:solidFill>
                  <a:srgbClr val="FFFFFF"/>
                </a:solidFill>
              </a14:hiddenFill>
            </a:ext>
          </a:extLst>
        </p:spPr>
      </p:pic>
      <p:pic>
        <p:nvPicPr>
          <p:cNvPr id="4" name="object 33">
            <a:extLst>
              <a:ext uri="{FF2B5EF4-FFF2-40B4-BE49-F238E27FC236}">
                <a16:creationId xmlns:a16="http://schemas.microsoft.com/office/drawing/2014/main" id="{F4F944B3-CEA1-176B-F0F3-8E40BF7895DC}"/>
              </a:ext>
            </a:extLst>
          </p:cNvPr>
          <p:cNvPicPr/>
          <p:nvPr/>
        </p:nvPicPr>
        <p:blipFill>
          <a:blip r:embed="rId8" cstate="print"/>
          <a:stretch>
            <a:fillRect/>
          </a:stretch>
        </p:blipFill>
        <p:spPr>
          <a:xfrm>
            <a:off x="10205884" y="2714264"/>
            <a:ext cx="1170358" cy="877677"/>
          </a:xfrm>
          <a:prstGeom prst="rect">
            <a:avLst/>
          </a:prstGeom>
        </p:spPr>
      </p:pic>
    </p:spTree>
    <p:extLst>
      <p:ext uri="{BB962C8B-B14F-4D97-AF65-F5344CB8AC3E}">
        <p14:creationId xmlns:p14="http://schemas.microsoft.com/office/powerpoint/2010/main" val="2549700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32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BA923CE-7BAB-0C95-D788-CBE288FADDD0}"/>
              </a:ext>
            </a:extLst>
          </p:cNvPr>
          <p:cNvSpPr/>
          <p:nvPr/>
        </p:nvSpPr>
        <p:spPr>
          <a:xfrm>
            <a:off x="-65314" y="0"/>
            <a:ext cx="12257314" cy="6858000"/>
          </a:xfrm>
          <a:prstGeom prst="rect">
            <a:avLst/>
          </a:prstGeom>
          <a:solidFill>
            <a:schemeClr val="tx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pic>
        <p:nvPicPr>
          <p:cNvPr id="7" name="Image 6">
            <a:extLst>
              <a:ext uri="{FF2B5EF4-FFF2-40B4-BE49-F238E27FC236}">
                <a16:creationId xmlns:a16="http://schemas.microsoft.com/office/drawing/2014/main" id="{90CD6194-498C-1472-C5AD-212119FA0955}"/>
              </a:ext>
            </a:extLst>
          </p:cNvPr>
          <p:cNvPicPr>
            <a:picLocks noChangeAspect="1"/>
          </p:cNvPicPr>
          <p:nvPr/>
        </p:nvPicPr>
        <p:blipFill>
          <a:blip r:embed="rId2"/>
          <a:stretch>
            <a:fillRect/>
          </a:stretch>
        </p:blipFill>
        <p:spPr>
          <a:xfrm>
            <a:off x="3675289" y="0"/>
            <a:ext cx="4841421" cy="6858000"/>
          </a:xfrm>
          <a:prstGeom prst="rect">
            <a:avLst/>
          </a:prstGeom>
        </p:spPr>
      </p:pic>
    </p:spTree>
    <p:extLst>
      <p:ext uri="{BB962C8B-B14F-4D97-AF65-F5344CB8AC3E}">
        <p14:creationId xmlns:p14="http://schemas.microsoft.com/office/powerpoint/2010/main" val="42607722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BA923CE-7BAB-0C95-D788-CBE288FADDD0}"/>
              </a:ext>
            </a:extLst>
          </p:cNvPr>
          <p:cNvSpPr/>
          <p:nvPr/>
        </p:nvSpPr>
        <p:spPr>
          <a:xfrm>
            <a:off x="-65314" y="0"/>
            <a:ext cx="12257314" cy="6858000"/>
          </a:xfrm>
          <a:prstGeom prst="rect">
            <a:avLst/>
          </a:prstGeom>
          <a:solidFill>
            <a:schemeClr val="tx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pic>
        <p:nvPicPr>
          <p:cNvPr id="2" name="Image 1" descr="Une image contenant texte, plein air, ciel, bâtiment&#10;&#10;Description générée automatiquement">
            <a:extLst>
              <a:ext uri="{FF2B5EF4-FFF2-40B4-BE49-F238E27FC236}">
                <a16:creationId xmlns:a16="http://schemas.microsoft.com/office/drawing/2014/main" id="{5E0BE9DF-9AC4-71EB-F652-4C2FA350BEC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35130" y="0"/>
            <a:ext cx="5521739" cy="6858000"/>
          </a:xfrm>
          <a:prstGeom prst="rect">
            <a:avLst/>
          </a:prstGeom>
        </p:spPr>
      </p:pic>
      <p:pic>
        <p:nvPicPr>
          <p:cNvPr id="3" name="Image 2">
            <a:extLst>
              <a:ext uri="{FF2B5EF4-FFF2-40B4-BE49-F238E27FC236}">
                <a16:creationId xmlns:a16="http://schemas.microsoft.com/office/drawing/2014/main" id="{37ECC2A0-1D77-9385-6AD0-1DA5B632A399}"/>
              </a:ext>
            </a:extLst>
          </p:cNvPr>
          <p:cNvPicPr>
            <a:picLocks noChangeAspect="1"/>
          </p:cNvPicPr>
          <p:nvPr/>
        </p:nvPicPr>
        <p:blipFill>
          <a:blip r:embed="rId3"/>
          <a:stretch>
            <a:fillRect/>
          </a:stretch>
        </p:blipFill>
        <p:spPr>
          <a:xfrm>
            <a:off x="4442583" y="2252750"/>
            <a:ext cx="2494064" cy="3532908"/>
          </a:xfrm>
          <a:prstGeom prst="rect">
            <a:avLst/>
          </a:prstGeom>
        </p:spPr>
      </p:pic>
    </p:spTree>
    <p:extLst>
      <p:ext uri="{BB962C8B-B14F-4D97-AF65-F5344CB8AC3E}">
        <p14:creationId xmlns:p14="http://schemas.microsoft.com/office/powerpoint/2010/main" val="8186254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BA923CE-7BAB-0C95-D788-CBE288FADDD0}"/>
              </a:ext>
            </a:extLst>
          </p:cNvPr>
          <p:cNvSpPr/>
          <p:nvPr/>
        </p:nvSpPr>
        <p:spPr>
          <a:xfrm>
            <a:off x="-65314" y="0"/>
            <a:ext cx="12257314" cy="6858000"/>
          </a:xfrm>
          <a:prstGeom prst="rect">
            <a:avLst/>
          </a:prstGeom>
          <a:solidFill>
            <a:schemeClr val="tx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pic>
        <p:nvPicPr>
          <p:cNvPr id="5" name="Image 4">
            <a:extLst>
              <a:ext uri="{FF2B5EF4-FFF2-40B4-BE49-F238E27FC236}">
                <a16:creationId xmlns:a16="http://schemas.microsoft.com/office/drawing/2014/main" id="{6C4FA299-553E-315B-F012-922511D8E5A3}"/>
              </a:ext>
            </a:extLst>
          </p:cNvPr>
          <p:cNvPicPr>
            <a:picLocks noChangeAspect="1"/>
          </p:cNvPicPr>
          <p:nvPr/>
        </p:nvPicPr>
        <p:blipFill>
          <a:blip r:embed="rId2"/>
          <a:stretch>
            <a:fillRect/>
          </a:stretch>
        </p:blipFill>
        <p:spPr>
          <a:xfrm>
            <a:off x="3670244" y="0"/>
            <a:ext cx="4851511" cy="6858000"/>
          </a:xfrm>
          <a:prstGeom prst="rect">
            <a:avLst/>
          </a:prstGeom>
        </p:spPr>
      </p:pic>
    </p:spTree>
    <p:extLst>
      <p:ext uri="{BB962C8B-B14F-4D97-AF65-F5344CB8AC3E}">
        <p14:creationId xmlns:p14="http://schemas.microsoft.com/office/powerpoint/2010/main" val="20284446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BA923CE-7BAB-0C95-D788-CBE288FADDD0}"/>
              </a:ext>
            </a:extLst>
          </p:cNvPr>
          <p:cNvSpPr/>
          <p:nvPr/>
        </p:nvSpPr>
        <p:spPr>
          <a:xfrm>
            <a:off x="-65314" y="0"/>
            <a:ext cx="12257314" cy="6858000"/>
          </a:xfrm>
          <a:prstGeom prst="rect">
            <a:avLst/>
          </a:prstGeom>
          <a:solidFill>
            <a:schemeClr val="tx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pic>
        <p:nvPicPr>
          <p:cNvPr id="5" name="Image 4" descr="Une image contenant texte, plein air, ciel, affiche&#10;&#10;Description générée automatiquement">
            <a:extLst>
              <a:ext uri="{FF2B5EF4-FFF2-40B4-BE49-F238E27FC236}">
                <a16:creationId xmlns:a16="http://schemas.microsoft.com/office/drawing/2014/main" id="{22B41599-85D8-3F5A-5A92-8AE3735147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35130" y="0"/>
            <a:ext cx="5521739" cy="6858000"/>
          </a:xfrm>
          <a:prstGeom prst="rect">
            <a:avLst/>
          </a:prstGeom>
        </p:spPr>
      </p:pic>
      <p:pic>
        <p:nvPicPr>
          <p:cNvPr id="2" name="Image 1">
            <a:extLst>
              <a:ext uri="{FF2B5EF4-FFF2-40B4-BE49-F238E27FC236}">
                <a16:creationId xmlns:a16="http://schemas.microsoft.com/office/drawing/2014/main" id="{78905C63-F45A-C940-2289-0A30D7CCD736}"/>
              </a:ext>
            </a:extLst>
          </p:cNvPr>
          <p:cNvPicPr>
            <a:picLocks noChangeAspect="1"/>
          </p:cNvPicPr>
          <p:nvPr/>
        </p:nvPicPr>
        <p:blipFill>
          <a:blip r:embed="rId3"/>
          <a:stretch>
            <a:fillRect/>
          </a:stretch>
        </p:blipFill>
        <p:spPr>
          <a:xfrm>
            <a:off x="4414057" y="2244436"/>
            <a:ext cx="2519931" cy="3562125"/>
          </a:xfrm>
          <a:prstGeom prst="rect">
            <a:avLst/>
          </a:prstGeom>
        </p:spPr>
      </p:pic>
    </p:spTree>
    <p:extLst>
      <p:ext uri="{BB962C8B-B14F-4D97-AF65-F5344CB8AC3E}">
        <p14:creationId xmlns:p14="http://schemas.microsoft.com/office/powerpoint/2010/main" val="21784445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BA923CE-7BAB-0C95-D788-CBE288FADDD0}"/>
              </a:ext>
            </a:extLst>
          </p:cNvPr>
          <p:cNvSpPr/>
          <p:nvPr/>
        </p:nvSpPr>
        <p:spPr>
          <a:xfrm>
            <a:off x="-65314" y="0"/>
            <a:ext cx="12257314" cy="6858000"/>
          </a:xfrm>
          <a:prstGeom prst="rect">
            <a:avLst/>
          </a:prstGeom>
          <a:solidFill>
            <a:schemeClr val="tx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pic>
        <p:nvPicPr>
          <p:cNvPr id="2" name="Image 1">
            <a:extLst>
              <a:ext uri="{FF2B5EF4-FFF2-40B4-BE49-F238E27FC236}">
                <a16:creationId xmlns:a16="http://schemas.microsoft.com/office/drawing/2014/main" id="{61904751-C1CF-8B94-E184-9D3BC0066EFC}"/>
              </a:ext>
            </a:extLst>
          </p:cNvPr>
          <p:cNvPicPr>
            <a:picLocks noChangeAspect="1"/>
          </p:cNvPicPr>
          <p:nvPr/>
        </p:nvPicPr>
        <p:blipFill>
          <a:blip r:embed="rId2"/>
          <a:stretch>
            <a:fillRect/>
          </a:stretch>
        </p:blipFill>
        <p:spPr>
          <a:xfrm>
            <a:off x="8518803" y="1089497"/>
            <a:ext cx="3056070" cy="4320000"/>
          </a:xfrm>
          <a:prstGeom prst="rect">
            <a:avLst/>
          </a:prstGeom>
        </p:spPr>
      </p:pic>
      <p:pic>
        <p:nvPicPr>
          <p:cNvPr id="3" name="Image 2">
            <a:extLst>
              <a:ext uri="{FF2B5EF4-FFF2-40B4-BE49-F238E27FC236}">
                <a16:creationId xmlns:a16="http://schemas.microsoft.com/office/drawing/2014/main" id="{91F601C0-900D-525D-E9B9-1BB7D4302929}"/>
              </a:ext>
            </a:extLst>
          </p:cNvPr>
          <p:cNvPicPr>
            <a:picLocks noChangeAspect="1"/>
          </p:cNvPicPr>
          <p:nvPr/>
        </p:nvPicPr>
        <p:blipFill>
          <a:blip r:embed="rId3"/>
          <a:stretch>
            <a:fillRect/>
          </a:stretch>
        </p:blipFill>
        <p:spPr>
          <a:xfrm>
            <a:off x="552816" y="1089496"/>
            <a:ext cx="3052435" cy="4320001"/>
          </a:xfrm>
          <a:prstGeom prst="rect">
            <a:avLst/>
          </a:prstGeom>
        </p:spPr>
      </p:pic>
      <p:pic>
        <p:nvPicPr>
          <p:cNvPr id="5" name="Image 4">
            <a:extLst>
              <a:ext uri="{FF2B5EF4-FFF2-40B4-BE49-F238E27FC236}">
                <a16:creationId xmlns:a16="http://schemas.microsoft.com/office/drawing/2014/main" id="{6DC12BBF-0BDC-D162-C8D2-5C6BB968123A}"/>
              </a:ext>
            </a:extLst>
          </p:cNvPr>
          <p:cNvPicPr>
            <a:picLocks noChangeAspect="1"/>
          </p:cNvPicPr>
          <p:nvPr/>
        </p:nvPicPr>
        <p:blipFill>
          <a:blip r:embed="rId4"/>
          <a:stretch>
            <a:fillRect/>
          </a:stretch>
        </p:blipFill>
        <p:spPr>
          <a:xfrm>
            <a:off x="4415123" y="1089496"/>
            <a:ext cx="3049714" cy="4320000"/>
          </a:xfrm>
          <a:prstGeom prst="rect">
            <a:avLst/>
          </a:prstGeom>
        </p:spPr>
      </p:pic>
    </p:spTree>
    <p:extLst>
      <p:ext uri="{BB962C8B-B14F-4D97-AF65-F5344CB8AC3E}">
        <p14:creationId xmlns:p14="http://schemas.microsoft.com/office/powerpoint/2010/main" val="7647584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BA923CE-7BAB-0C95-D788-CBE288FADDD0}"/>
              </a:ext>
            </a:extLst>
          </p:cNvPr>
          <p:cNvSpPr/>
          <p:nvPr/>
        </p:nvSpPr>
        <p:spPr>
          <a:xfrm>
            <a:off x="-65314" y="0"/>
            <a:ext cx="12257314" cy="6858000"/>
          </a:xfrm>
          <a:prstGeom prst="rect">
            <a:avLst/>
          </a:prstGeom>
          <a:solidFill>
            <a:schemeClr val="tx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pic>
        <p:nvPicPr>
          <p:cNvPr id="7" name="Image 6">
            <a:extLst>
              <a:ext uri="{FF2B5EF4-FFF2-40B4-BE49-F238E27FC236}">
                <a16:creationId xmlns:a16="http://schemas.microsoft.com/office/drawing/2014/main" id="{CBA048AF-1F23-909A-DBCD-C6DB44E336A7}"/>
              </a:ext>
            </a:extLst>
          </p:cNvPr>
          <p:cNvPicPr>
            <a:picLocks noChangeAspect="1"/>
          </p:cNvPicPr>
          <p:nvPr/>
        </p:nvPicPr>
        <p:blipFill>
          <a:blip r:embed="rId2"/>
          <a:stretch>
            <a:fillRect/>
          </a:stretch>
        </p:blipFill>
        <p:spPr>
          <a:xfrm>
            <a:off x="925408" y="205262"/>
            <a:ext cx="4341391" cy="3065796"/>
          </a:xfrm>
          <a:prstGeom prst="rect">
            <a:avLst/>
          </a:prstGeom>
        </p:spPr>
      </p:pic>
      <p:pic>
        <p:nvPicPr>
          <p:cNvPr id="9" name="Image 8">
            <a:extLst>
              <a:ext uri="{FF2B5EF4-FFF2-40B4-BE49-F238E27FC236}">
                <a16:creationId xmlns:a16="http://schemas.microsoft.com/office/drawing/2014/main" id="{3AFCE5FA-70D5-BA73-0AF4-DA3240711C63}"/>
              </a:ext>
            </a:extLst>
          </p:cNvPr>
          <p:cNvPicPr>
            <a:picLocks noChangeAspect="1"/>
          </p:cNvPicPr>
          <p:nvPr/>
        </p:nvPicPr>
        <p:blipFill>
          <a:blip r:embed="rId3"/>
          <a:stretch>
            <a:fillRect/>
          </a:stretch>
        </p:blipFill>
        <p:spPr>
          <a:xfrm>
            <a:off x="6925203" y="205262"/>
            <a:ext cx="4335154" cy="3065796"/>
          </a:xfrm>
          <a:prstGeom prst="rect">
            <a:avLst/>
          </a:prstGeom>
        </p:spPr>
      </p:pic>
      <p:pic>
        <p:nvPicPr>
          <p:cNvPr id="11" name="Image 10">
            <a:extLst>
              <a:ext uri="{FF2B5EF4-FFF2-40B4-BE49-F238E27FC236}">
                <a16:creationId xmlns:a16="http://schemas.microsoft.com/office/drawing/2014/main" id="{D9321197-E6DB-D538-B248-A875278377BE}"/>
              </a:ext>
            </a:extLst>
          </p:cNvPr>
          <p:cNvPicPr>
            <a:picLocks noChangeAspect="1"/>
          </p:cNvPicPr>
          <p:nvPr/>
        </p:nvPicPr>
        <p:blipFill>
          <a:blip r:embed="rId4"/>
          <a:stretch>
            <a:fillRect/>
          </a:stretch>
        </p:blipFill>
        <p:spPr>
          <a:xfrm>
            <a:off x="3925304" y="3476320"/>
            <a:ext cx="4341391" cy="3070207"/>
          </a:xfrm>
          <a:prstGeom prst="rect">
            <a:avLst/>
          </a:prstGeom>
        </p:spPr>
      </p:pic>
    </p:spTree>
    <p:extLst>
      <p:ext uri="{BB962C8B-B14F-4D97-AF65-F5344CB8AC3E}">
        <p14:creationId xmlns:p14="http://schemas.microsoft.com/office/powerpoint/2010/main" val="5493230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8" descr="fond.jpg">
            <a:extLst>
              <a:ext uri="{FF2B5EF4-FFF2-40B4-BE49-F238E27FC236}">
                <a16:creationId xmlns:a16="http://schemas.microsoft.com/office/drawing/2014/main" id="{56A586ED-5115-4482-862A-6AE2DFED667F}"/>
              </a:ext>
            </a:extLst>
          </p:cNvPr>
          <p:cNvPicPr>
            <a:picLocks noChangeAspect="1"/>
          </p:cNvPicPr>
          <p:nvPr/>
        </p:nvPicPr>
        <p:blipFill>
          <a:blip r:embed="rId2">
            <a:extLst>
              <a:ext uri="{28A0092B-C50C-407E-A947-70E740481C1C}">
                <a14:useLocalDpi xmlns:a14="http://schemas.microsoft.com/office/drawing/2010/main" val="0"/>
              </a:ext>
            </a:extLst>
          </a:blip>
          <a:srcRect b="6944"/>
          <a:stretch>
            <a:fillRect/>
          </a:stretch>
        </p:blipFill>
        <p:spPr bwMode="auto">
          <a:xfrm>
            <a:off x="0" y="0"/>
            <a:ext cx="12192000" cy="6899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2">
            <a:extLst>
              <a:ext uri="{FF2B5EF4-FFF2-40B4-BE49-F238E27FC236}">
                <a16:creationId xmlns:a16="http://schemas.microsoft.com/office/drawing/2014/main" id="{286D2876-8804-A043-A8A6-96F536282A45}"/>
              </a:ext>
            </a:extLst>
          </p:cNvPr>
          <p:cNvSpPr txBox="1">
            <a:spLocks noChangeArrowheads="1"/>
          </p:cNvSpPr>
          <p:nvPr/>
        </p:nvSpPr>
        <p:spPr bwMode="auto">
          <a:xfrm>
            <a:off x="497408" y="3449979"/>
            <a:ext cx="4056688" cy="584775"/>
          </a:xfrm>
          <a:prstGeom prst="rect">
            <a:avLst/>
          </a:prstGeom>
          <a:noFill/>
        </p:spPr>
        <p:txBody>
          <a:bodyPr wrap="none">
            <a:spAutoFit/>
          </a:bodyPr>
          <a:lstStyle>
            <a:defPPr>
              <a:defRPr lang="fr-FR"/>
            </a:defPPr>
            <a:lvl1pPr>
              <a:defRPr sz="3600">
                <a:solidFill>
                  <a:schemeClr val="tx1">
                    <a:lumMod val="85000"/>
                    <a:lumOff val="15000"/>
                  </a:schemeClr>
                </a:solidFill>
              </a:defRPr>
            </a:lvl1pPr>
          </a:lstStyle>
          <a:p>
            <a:pPr marR="0" lvl="0" indent="0" fontAlgn="base">
              <a:lnSpc>
                <a:spcPct val="100000"/>
              </a:lnSpc>
              <a:spcBef>
                <a:spcPct val="0"/>
              </a:spcBef>
              <a:spcAft>
                <a:spcPct val="0"/>
              </a:spcAft>
              <a:buClrTx/>
              <a:buSzTx/>
              <a:buFontTx/>
              <a:buNone/>
              <a:tabLst/>
              <a:defRPr/>
            </a:pPr>
            <a:r>
              <a:rPr lang="fr-FR" sz="3200" b="1" spc="300" dirty="0">
                <a:solidFill>
                  <a:schemeClr val="tx1"/>
                </a:solidFill>
                <a:latin typeface="Avenir Next LT Pro" panose="020B0504020202020204" pitchFamily="34" charset="0"/>
              </a:rPr>
              <a:t>Réseaux sociaux</a:t>
            </a:r>
          </a:p>
        </p:txBody>
      </p:sp>
    </p:spTree>
    <p:extLst>
      <p:ext uri="{BB962C8B-B14F-4D97-AF65-F5344CB8AC3E}">
        <p14:creationId xmlns:p14="http://schemas.microsoft.com/office/powerpoint/2010/main" val="17322479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8" descr="fond.jpg">
            <a:extLst>
              <a:ext uri="{FF2B5EF4-FFF2-40B4-BE49-F238E27FC236}">
                <a16:creationId xmlns:a16="http://schemas.microsoft.com/office/drawing/2014/main" id="{56A586ED-5115-4482-862A-6AE2DFED667F}"/>
              </a:ext>
            </a:extLst>
          </p:cNvPr>
          <p:cNvPicPr>
            <a:picLocks noChangeAspect="1"/>
          </p:cNvPicPr>
          <p:nvPr/>
        </p:nvPicPr>
        <p:blipFill>
          <a:blip r:embed="rId2">
            <a:extLst>
              <a:ext uri="{28A0092B-C50C-407E-A947-70E740481C1C}">
                <a14:useLocalDpi xmlns:a14="http://schemas.microsoft.com/office/drawing/2010/main" val="0"/>
              </a:ext>
            </a:extLst>
          </a:blip>
          <a:srcRect b="6944"/>
          <a:stretch>
            <a:fillRect/>
          </a:stretch>
        </p:blipFill>
        <p:spPr bwMode="auto">
          <a:xfrm>
            <a:off x="0" y="0"/>
            <a:ext cx="12192000" cy="6899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2">
            <a:extLst>
              <a:ext uri="{FF2B5EF4-FFF2-40B4-BE49-F238E27FC236}">
                <a16:creationId xmlns:a16="http://schemas.microsoft.com/office/drawing/2014/main" id="{286D2876-8804-A043-A8A6-96F536282A45}"/>
              </a:ext>
            </a:extLst>
          </p:cNvPr>
          <p:cNvSpPr txBox="1">
            <a:spLocks noChangeArrowheads="1"/>
          </p:cNvSpPr>
          <p:nvPr/>
        </p:nvSpPr>
        <p:spPr bwMode="auto">
          <a:xfrm>
            <a:off x="497408" y="827135"/>
            <a:ext cx="3288080" cy="584775"/>
          </a:xfrm>
          <a:prstGeom prst="rect">
            <a:avLst/>
          </a:prstGeom>
          <a:noFill/>
        </p:spPr>
        <p:txBody>
          <a:bodyPr wrap="none">
            <a:spAutoFit/>
          </a:bodyPr>
          <a:lstStyle>
            <a:defPPr>
              <a:defRPr lang="fr-FR"/>
            </a:defPPr>
            <a:lvl1pPr>
              <a:defRPr sz="3600">
                <a:solidFill>
                  <a:schemeClr val="tx1">
                    <a:lumMod val="85000"/>
                    <a:lumOff val="15000"/>
                  </a:schemeClr>
                </a:solidFill>
              </a:defRPr>
            </a:lvl1pPr>
          </a:lstStyle>
          <a:p>
            <a:pPr marR="0" lvl="0" indent="0" fontAlgn="base">
              <a:lnSpc>
                <a:spcPct val="100000"/>
              </a:lnSpc>
              <a:spcBef>
                <a:spcPct val="0"/>
              </a:spcBef>
              <a:spcAft>
                <a:spcPct val="0"/>
              </a:spcAft>
              <a:buClrTx/>
              <a:buSzTx/>
              <a:buFontTx/>
              <a:buNone/>
              <a:tabLst/>
              <a:defRPr/>
            </a:pPr>
            <a:r>
              <a:rPr lang="fr-FR" sz="3200" b="1" spc="300" dirty="0">
                <a:solidFill>
                  <a:schemeClr val="tx1"/>
                </a:solidFill>
                <a:latin typeface="Avenir Next LT Pro" panose="020B0504020202020204" pitchFamily="34" charset="0"/>
              </a:rPr>
              <a:t>Nos objectifs</a:t>
            </a:r>
          </a:p>
        </p:txBody>
      </p:sp>
      <p:sp>
        <p:nvSpPr>
          <p:cNvPr id="8" name="ZoneTexte 7">
            <a:extLst>
              <a:ext uri="{FF2B5EF4-FFF2-40B4-BE49-F238E27FC236}">
                <a16:creationId xmlns:a16="http://schemas.microsoft.com/office/drawing/2014/main" id="{7B5F9ED2-321F-49A0-A5BF-70E9763A107F}"/>
              </a:ext>
            </a:extLst>
          </p:cNvPr>
          <p:cNvSpPr txBox="1"/>
          <p:nvPr/>
        </p:nvSpPr>
        <p:spPr>
          <a:xfrm>
            <a:off x="1723799" y="1897218"/>
            <a:ext cx="8744402" cy="3970318"/>
          </a:xfrm>
          <a:prstGeom prst="rect">
            <a:avLst/>
          </a:prstGeom>
          <a:noFill/>
        </p:spPr>
        <p:txBody>
          <a:bodyPr wrap="square" rtlCol="0">
            <a:spAutoFit/>
          </a:bodyPr>
          <a:lstStyle/>
          <a:p>
            <a:pPr lvl="0">
              <a:buFont typeface="Wingdings" panose="05000000000000000000" pitchFamily="2" charset="2"/>
              <a:buChar char="è"/>
            </a:pPr>
            <a:r>
              <a:rPr lang="fr-FR" sz="2800" b="0" i="0" u="none" strike="noStrike" baseline="0" dirty="0">
                <a:latin typeface="Playfair Display" panose="00000500000000000000" pitchFamily="2" charset="0"/>
              </a:rPr>
              <a:t>Image</a:t>
            </a:r>
            <a:r>
              <a:rPr lang="fr-FR" sz="2800" b="0" i="0" u="none" strike="noStrike" baseline="0" dirty="0">
                <a:latin typeface="AAAAAH+AppleColorEmoji"/>
              </a:rPr>
              <a:t>😎 </a:t>
            </a:r>
            <a:br>
              <a:rPr lang="fr-FR" sz="1800" b="0" i="0" u="none" strike="noStrike" baseline="0" dirty="0">
                <a:latin typeface="AAAAAH+AppleColorEmoji"/>
              </a:rPr>
            </a:br>
            <a:r>
              <a:rPr lang="fr-FR" sz="1800" b="0" i="0" u="none" strike="noStrike" baseline="0" dirty="0">
                <a:latin typeface="Avenir Next LT Pro" panose="020B0504020202020204" pitchFamily="34" charset="0"/>
              </a:rPr>
              <a:t>Se positionner comme un référent de la livraison de fleurs et de la fleur en général </a:t>
            </a:r>
            <a:br>
              <a:rPr lang="fr-FR" sz="1800" b="0" i="0" u="none" strike="noStrike" baseline="0" dirty="0">
                <a:latin typeface="Avenir Next LT Pro" panose="020B0504020202020204" pitchFamily="34" charset="0"/>
              </a:rPr>
            </a:br>
            <a:r>
              <a:rPr lang="fr-FR" sz="1800" b="0" i="0" u="none" strike="noStrike" baseline="0" dirty="0">
                <a:latin typeface="Avenir Next LT Pro" panose="020B0504020202020204" pitchFamily="34" charset="0"/>
              </a:rPr>
              <a:t>pour </a:t>
            </a:r>
            <a:r>
              <a:rPr lang="fr-FR" sz="1800" b="1" i="0" u="none" strike="noStrike" baseline="0" dirty="0">
                <a:latin typeface="Avenir Next LT Pro" panose="020B0504020202020204" pitchFamily="34" charset="0"/>
              </a:rPr>
              <a:t>créer une évidence d’achat </a:t>
            </a:r>
            <a:br>
              <a:rPr lang="fr-FR" sz="1800" b="1" i="0" u="none" strike="noStrike" baseline="0" dirty="0">
                <a:latin typeface="Avenir Next LT Pro" panose="020B0504020202020204" pitchFamily="34" charset="0"/>
              </a:rPr>
            </a:br>
            <a:r>
              <a:rPr lang="fr-FR" sz="1800" b="1" i="0" u="none" strike="noStrike" baseline="0" dirty="0">
                <a:latin typeface="Avenir Next LT Pro" panose="020B0504020202020204" pitchFamily="34" charset="0"/>
              </a:rPr>
              <a:t>Travailler un état d’esprit autour de la marque </a:t>
            </a:r>
          </a:p>
          <a:p>
            <a:pPr lvl="0">
              <a:buFont typeface="Wingdings" panose="05000000000000000000" pitchFamily="2" charset="2"/>
              <a:buChar char="è"/>
            </a:pPr>
            <a:endParaRPr lang="fr-FR" sz="1800" b="1" i="0" u="none" strike="noStrike" baseline="0" dirty="0">
              <a:latin typeface="Avenir Next LT Pro" panose="020B0504020202020204" pitchFamily="34" charset="0"/>
            </a:endParaRPr>
          </a:p>
          <a:p>
            <a:pPr lvl="0">
              <a:buFont typeface="Wingdings" panose="05000000000000000000" pitchFamily="2" charset="2"/>
              <a:buChar char="è"/>
            </a:pPr>
            <a:r>
              <a:rPr lang="fr-FR" sz="2800" dirty="0">
                <a:latin typeface="Playfair Display" panose="00000500000000000000" pitchFamily="2" charset="0"/>
              </a:rPr>
              <a:t>Relationnel</a:t>
            </a:r>
            <a:r>
              <a:rPr lang="fr-FR" sz="2800" b="0" i="0" u="none" strike="noStrike" baseline="0" dirty="0">
                <a:latin typeface="Avenir Next LT Pro" panose="020B0504020202020204" pitchFamily="34" charset="0"/>
              </a:rPr>
              <a:t>🤝 </a:t>
            </a:r>
            <a:br>
              <a:rPr lang="fr-FR" sz="1800" b="0" i="0" u="none" strike="noStrike" baseline="0" dirty="0">
                <a:latin typeface="Avenir Next LT Pro" panose="020B0504020202020204" pitchFamily="34" charset="0"/>
              </a:rPr>
            </a:br>
            <a:r>
              <a:rPr lang="fr-FR" sz="1800" b="0" i="0" u="none" strike="noStrike" baseline="0" dirty="0">
                <a:latin typeface="Avenir Next LT Pro" panose="020B0504020202020204" pitchFamily="34" charset="0"/>
              </a:rPr>
              <a:t>Être </a:t>
            </a:r>
            <a:r>
              <a:rPr lang="fr-FR" sz="1800" b="1" i="0" u="none" strike="noStrike" baseline="0" dirty="0">
                <a:latin typeface="Avenir Next LT Pro" panose="020B0504020202020204" pitchFamily="34" charset="0"/>
              </a:rPr>
              <a:t>utile au quotidien </a:t>
            </a:r>
            <a:r>
              <a:rPr lang="fr-FR" sz="1800" b="0" i="0" u="none" strike="noStrike" baseline="0" dirty="0">
                <a:latin typeface="Avenir Next LT Pro" panose="020B0504020202020204" pitchFamily="34" charset="0"/>
              </a:rPr>
              <a:t>à ses clients et prospects pour </a:t>
            </a:r>
            <a:r>
              <a:rPr lang="fr-FR" sz="1800" b="1" i="0" u="none" strike="noStrike" baseline="0" dirty="0">
                <a:latin typeface="Avenir Next LT Pro" panose="020B0504020202020204" pitchFamily="34" charset="0"/>
              </a:rPr>
              <a:t>créer un lien quotidien/ un attachement </a:t>
            </a:r>
            <a:r>
              <a:rPr lang="fr-FR" sz="1800" b="0" i="0" u="none" strike="noStrike" baseline="0" dirty="0">
                <a:latin typeface="Avenir Next LT Pro" panose="020B0504020202020204" pitchFamily="34" charset="0"/>
              </a:rPr>
              <a:t>à la marque</a:t>
            </a:r>
            <a:br>
              <a:rPr lang="fr-FR" sz="1800" b="0" i="0" u="none" strike="noStrike" baseline="0" dirty="0">
                <a:latin typeface="Avenir Next LT Pro" panose="020B0504020202020204" pitchFamily="34" charset="0"/>
              </a:rPr>
            </a:br>
            <a:endParaRPr lang="fr-FR" sz="1800" b="0" i="0" u="none" strike="noStrike" baseline="0" dirty="0">
              <a:latin typeface="Avenir Next LT Pro" panose="020B0504020202020204" pitchFamily="34" charset="0"/>
            </a:endParaRPr>
          </a:p>
          <a:p>
            <a:pPr lvl="0">
              <a:buFont typeface="Wingdings" panose="05000000000000000000" pitchFamily="2" charset="2"/>
              <a:buChar char="è"/>
            </a:pPr>
            <a:r>
              <a:rPr lang="fr-FR" sz="2800" dirty="0">
                <a:latin typeface="Playfair Display" panose="00000500000000000000" pitchFamily="2" charset="0"/>
              </a:rPr>
              <a:t> Connaissance client</a:t>
            </a:r>
            <a:r>
              <a:rPr lang="fr-FR" sz="1800" b="0" i="0" u="none" strike="noStrike" baseline="0" dirty="0">
                <a:latin typeface="Avenir Next LT Pro" panose="020B0504020202020204" pitchFamily="34" charset="0"/>
              </a:rPr>
              <a:t>📖 </a:t>
            </a:r>
            <a:br>
              <a:rPr lang="fr-FR" sz="1800" b="0" i="0" u="none" strike="noStrike" baseline="0" dirty="0">
                <a:latin typeface="Avenir Next LT Pro" panose="020B0504020202020204" pitchFamily="34" charset="0"/>
              </a:rPr>
            </a:br>
            <a:r>
              <a:rPr lang="fr-FR" sz="1800" b="0" i="0" u="none" strike="noStrike" baseline="0" dirty="0">
                <a:latin typeface="Avenir Next LT Pro" panose="020B0504020202020204" pitchFamily="34" charset="0"/>
              </a:rPr>
              <a:t>Ecouter et </a:t>
            </a:r>
            <a:r>
              <a:rPr lang="fr-FR" sz="1800" b="1" i="0" u="none" strike="noStrike" baseline="0" dirty="0">
                <a:latin typeface="Avenir Next LT Pro" panose="020B0504020202020204" pitchFamily="34" charset="0"/>
              </a:rPr>
              <a:t>comprendre sa cible </a:t>
            </a:r>
            <a:r>
              <a:rPr lang="fr-FR" sz="1800" b="0" i="0" u="none" strike="noStrike" baseline="0" dirty="0">
                <a:latin typeface="Avenir Next LT Pro" panose="020B0504020202020204" pitchFamily="34" charset="0"/>
              </a:rPr>
              <a:t>grâce aux datas récoltées (commentaires / succès des thématiques) </a:t>
            </a:r>
            <a:r>
              <a:rPr lang="fr-FR" sz="2400" dirty="0">
                <a:latin typeface="Avenir Next LT Pro" panose="020B0504020202020204" pitchFamily="34" charset="0"/>
                <a:cs typeface="Calibri Light" panose="020F0302020204030204" pitchFamily="34" charset="0"/>
              </a:rPr>
              <a:t>		</a:t>
            </a:r>
          </a:p>
        </p:txBody>
      </p:sp>
    </p:spTree>
    <p:extLst>
      <p:ext uri="{BB962C8B-B14F-4D97-AF65-F5344CB8AC3E}">
        <p14:creationId xmlns:p14="http://schemas.microsoft.com/office/powerpoint/2010/main" val="37632794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8" descr="fond.jpg">
            <a:extLst>
              <a:ext uri="{FF2B5EF4-FFF2-40B4-BE49-F238E27FC236}">
                <a16:creationId xmlns:a16="http://schemas.microsoft.com/office/drawing/2014/main" id="{56A586ED-5115-4482-862A-6AE2DFED667F}"/>
              </a:ext>
            </a:extLst>
          </p:cNvPr>
          <p:cNvPicPr>
            <a:picLocks noChangeAspect="1"/>
          </p:cNvPicPr>
          <p:nvPr/>
        </p:nvPicPr>
        <p:blipFill>
          <a:blip r:embed="rId2">
            <a:extLst>
              <a:ext uri="{28A0092B-C50C-407E-A947-70E740481C1C}">
                <a14:useLocalDpi xmlns:a14="http://schemas.microsoft.com/office/drawing/2010/main" val="0"/>
              </a:ext>
            </a:extLst>
          </a:blip>
          <a:srcRect b="6944"/>
          <a:stretch>
            <a:fillRect/>
          </a:stretch>
        </p:blipFill>
        <p:spPr bwMode="auto">
          <a:xfrm>
            <a:off x="0" y="0"/>
            <a:ext cx="12192000" cy="6899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2">
            <a:extLst>
              <a:ext uri="{FF2B5EF4-FFF2-40B4-BE49-F238E27FC236}">
                <a16:creationId xmlns:a16="http://schemas.microsoft.com/office/drawing/2014/main" id="{286D2876-8804-A043-A8A6-96F536282A45}"/>
              </a:ext>
            </a:extLst>
          </p:cNvPr>
          <p:cNvSpPr txBox="1">
            <a:spLocks noChangeArrowheads="1"/>
          </p:cNvSpPr>
          <p:nvPr/>
        </p:nvSpPr>
        <p:spPr bwMode="auto">
          <a:xfrm>
            <a:off x="497408" y="827135"/>
            <a:ext cx="6772495" cy="584775"/>
          </a:xfrm>
          <a:prstGeom prst="rect">
            <a:avLst/>
          </a:prstGeom>
          <a:noFill/>
        </p:spPr>
        <p:txBody>
          <a:bodyPr wrap="none">
            <a:spAutoFit/>
          </a:bodyPr>
          <a:lstStyle>
            <a:defPPr>
              <a:defRPr lang="fr-FR"/>
            </a:defPPr>
            <a:lvl1pPr>
              <a:defRPr sz="3600">
                <a:solidFill>
                  <a:schemeClr val="tx1">
                    <a:lumMod val="85000"/>
                    <a:lumOff val="15000"/>
                  </a:schemeClr>
                </a:solidFill>
              </a:defRPr>
            </a:lvl1pPr>
          </a:lstStyle>
          <a:p>
            <a:pPr marR="0" lvl="0" indent="0" fontAlgn="base">
              <a:lnSpc>
                <a:spcPct val="100000"/>
              </a:lnSpc>
              <a:spcBef>
                <a:spcPct val="0"/>
              </a:spcBef>
              <a:spcAft>
                <a:spcPct val="0"/>
              </a:spcAft>
              <a:buClrTx/>
              <a:buSzTx/>
              <a:buFontTx/>
              <a:buNone/>
              <a:tabLst/>
              <a:defRPr/>
            </a:pPr>
            <a:r>
              <a:rPr lang="fr-FR" sz="3200" b="1" spc="300" dirty="0">
                <a:solidFill>
                  <a:schemeClr val="tx1"/>
                </a:solidFill>
                <a:latin typeface="Avenir Next LT Pro" panose="020B0504020202020204" pitchFamily="34" charset="0"/>
              </a:rPr>
              <a:t>Les attentes des utilisateurs</a:t>
            </a:r>
          </a:p>
        </p:txBody>
      </p:sp>
      <p:sp>
        <p:nvSpPr>
          <p:cNvPr id="8" name="ZoneTexte 7">
            <a:extLst>
              <a:ext uri="{FF2B5EF4-FFF2-40B4-BE49-F238E27FC236}">
                <a16:creationId xmlns:a16="http://schemas.microsoft.com/office/drawing/2014/main" id="{7B5F9ED2-321F-49A0-A5BF-70E9763A107F}"/>
              </a:ext>
            </a:extLst>
          </p:cNvPr>
          <p:cNvSpPr txBox="1"/>
          <p:nvPr/>
        </p:nvSpPr>
        <p:spPr>
          <a:xfrm>
            <a:off x="2121394" y="2239045"/>
            <a:ext cx="8997321" cy="2800767"/>
          </a:xfrm>
          <a:prstGeom prst="rect">
            <a:avLst/>
          </a:prstGeom>
          <a:noFill/>
        </p:spPr>
        <p:txBody>
          <a:bodyPr wrap="square" rtlCol="0">
            <a:spAutoFit/>
          </a:bodyPr>
          <a:lstStyle/>
          <a:p>
            <a:pPr lvl="0">
              <a:buFont typeface="Wingdings" panose="05000000000000000000" pitchFamily="2" charset="2"/>
              <a:buChar char="è"/>
            </a:pPr>
            <a:r>
              <a:rPr lang="fr-FR" sz="2800" dirty="0">
                <a:latin typeface="Playfair Display" panose="00000500000000000000" pitchFamily="2" charset="0"/>
              </a:rPr>
              <a:t>UN POSITIONNEMENT AFFIRMÉ ! </a:t>
            </a:r>
            <a:r>
              <a:rPr lang="fr-FR" sz="3200" b="0" i="0" u="none" strike="noStrike" baseline="0" dirty="0">
                <a:solidFill>
                  <a:srgbClr val="FD0000"/>
                </a:solidFill>
                <a:latin typeface="AAAAAH+AppleColorEmoji"/>
              </a:rPr>
              <a:t>💪</a:t>
            </a:r>
            <a:r>
              <a:rPr lang="fr-FR" sz="1800" b="0" i="0" u="none" strike="noStrike" baseline="0" dirty="0">
                <a:solidFill>
                  <a:srgbClr val="FD0000"/>
                </a:solidFill>
                <a:latin typeface="AAAAAH+AppleColorEmoji"/>
              </a:rPr>
              <a:t> </a:t>
            </a:r>
            <a:br>
              <a:rPr lang="fr-FR" sz="1800" b="0" i="0" u="none" strike="noStrike" baseline="0" dirty="0">
                <a:latin typeface="AAAAAH+AppleColorEmoji"/>
              </a:rPr>
            </a:br>
            <a:r>
              <a:rPr lang="fr-FR" sz="1800" b="0" i="0" u="none" strike="noStrike" baseline="0" dirty="0">
                <a:latin typeface="Avenir Next LT Pro" panose="020B0504020202020204" pitchFamily="34" charset="0"/>
              </a:rPr>
              <a:t>Des convictions fortes - Une tonalité affirmée - des prises de position</a:t>
            </a:r>
          </a:p>
          <a:p>
            <a:pPr lvl="0">
              <a:buFont typeface="Wingdings" panose="05000000000000000000" pitchFamily="2" charset="2"/>
              <a:buChar char="è"/>
            </a:pPr>
            <a:endParaRPr lang="fr-FR" dirty="0">
              <a:latin typeface="Avenir Next LT Pro" panose="020B0504020202020204" pitchFamily="34" charset="0"/>
            </a:endParaRPr>
          </a:p>
          <a:p>
            <a:pPr lvl="0">
              <a:buFont typeface="Wingdings" panose="05000000000000000000" pitchFamily="2" charset="2"/>
              <a:buChar char="è"/>
            </a:pPr>
            <a:endParaRPr lang="fr-FR" sz="1800" b="1" i="0" u="none" strike="noStrike" baseline="0" dirty="0">
              <a:latin typeface="Avenir Next LT Pro" panose="020B0504020202020204" pitchFamily="34" charset="0"/>
            </a:endParaRPr>
          </a:p>
          <a:p>
            <a:pPr lvl="0">
              <a:buFont typeface="Wingdings" panose="05000000000000000000" pitchFamily="2" charset="2"/>
              <a:buChar char="è"/>
            </a:pPr>
            <a:r>
              <a:rPr lang="fr-FR" sz="2800" dirty="0">
                <a:latin typeface="Playfair Display" panose="00000500000000000000" pitchFamily="2" charset="0"/>
              </a:rPr>
              <a:t>DES CONTENUS INFOS ET DIVERTISSEMENT </a:t>
            </a:r>
            <a:r>
              <a:rPr lang="fr-FR" sz="3600" b="0" i="0" u="none" strike="noStrike" baseline="0" dirty="0">
                <a:solidFill>
                  <a:srgbClr val="FD0000"/>
                </a:solidFill>
                <a:latin typeface="AAAAAH+AppleColorEmoji"/>
              </a:rPr>
              <a:t>🗞 </a:t>
            </a:r>
            <a:r>
              <a:rPr lang="fr-FR" sz="2800" b="0" i="0" u="none" strike="noStrike" baseline="0" dirty="0">
                <a:latin typeface="Avenir Next LT Pro" panose="020B0504020202020204" pitchFamily="34" charset="0"/>
              </a:rPr>
              <a:t> </a:t>
            </a:r>
            <a:br>
              <a:rPr lang="fr-FR" sz="1800" b="0" i="0" u="none" strike="noStrike" baseline="0" dirty="0">
                <a:latin typeface="Avenir Next LT Pro" panose="020B0504020202020204" pitchFamily="34" charset="0"/>
              </a:rPr>
            </a:br>
            <a:r>
              <a:rPr lang="fr-FR" sz="1800" b="0" i="0" u="none" strike="noStrike" baseline="0" dirty="0">
                <a:latin typeface="Avenir Next LT Pro" panose="020B0504020202020204" pitchFamily="34" charset="0"/>
              </a:rPr>
              <a:t>Du commerce qui s’efface au profit de la mise en avant des connaissances, des nouveautés dans le secteur</a:t>
            </a:r>
            <a:br>
              <a:rPr lang="fr-FR" sz="1800" b="0" i="0" u="none" strike="noStrike" baseline="0" dirty="0">
                <a:latin typeface="Avenir Next LT Pro" panose="020B0504020202020204" pitchFamily="34" charset="0"/>
              </a:rPr>
            </a:br>
            <a:r>
              <a:rPr lang="fr-FR" sz="1800" b="0" i="0" u="none" strike="noStrike" baseline="0" dirty="0">
                <a:latin typeface="Avenir Next LT Pro" panose="020B0504020202020204" pitchFamily="34" charset="0"/>
              </a:rPr>
              <a:t> </a:t>
            </a:r>
            <a:endParaRPr lang="fr-FR" sz="2400" dirty="0">
              <a:latin typeface="Avenir Next LT Pro" panose="020B0504020202020204" pitchFamily="34" charset="0"/>
              <a:cs typeface="Calibri Light" panose="020F0302020204030204" pitchFamily="34" charset="0"/>
            </a:endParaRPr>
          </a:p>
        </p:txBody>
      </p:sp>
    </p:spTree>
    <p:extLst>
      <p:ext uri="{BB962C8B-B14F-4D97-AF65-F5344CB8AC3E}">
        <p14:creationId xmlns:p14="http://schemas.microsoft.com/office/powerpoint/2010/main" val="24066644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8" descr="fond.jpg">
            <a:extLst>
              <a:ext uri="{FF2B5EF4-FFF2-40B4-BE49-F238E27FC236}">
                <a16:creationId xmlns:a16="http://schemas.microsoft.com/office/drawing/2014/main" id="{56A586ED-5115-4482-862A-6AE2DFED667F}"/>
              </a:ext>
            </a:extLst>
          </p:cNvPr>
          <p:cNvPicPr>
            <a:picLocks noChangeAspect="1"/>
          </p:cNvPicPr>
          <p:nvPr/>
        </p:nvPicPr>
        <p:blipFill>
          <a:blip r:embed="rId2">
            <a:extLst>
              <a:ext uri="{28A0092B-C50C-407E-A947-70E740481C1C}">
                <a14:useLocalDpi xmlns:a14="http://schemas.microsoft.com/office/drawing/2010/main" val="0"/>
              </a:ext>
            </a:extLst>
          </a:blip>
          <a:srcRect b="6944"/>
          <a:stretch>
            <a:fillRect/>
          </a:stretch>
        </p:blipFill>
        <p:spPr bwMode="auto">
          <a:xfrm>
            <a:off x="0" y="0"/>
            <a:ext cx="12192000" cy="6899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2">
            <a:extLst>
              <a:ext uri="{FF2B5EF4-FFF2-40B4-BE49-F238E27FC236}">
                <a16:creationId xmlns:a16="http://schemas.microsoft.com/office/drawing/2014/main" id="{286D2876-8804-A043-A8A6-96F536282A45}"/>
              </a:ext>
            </a:extLst>
          </p:cNvPr>
          <p:cNvSpPr txBox="1">
            <a:spLocks noChangeArrowheads="1"/>
          </p:cNvSpPr>
          <p:nvPr/>
        </p:nvSpPr>
        <p:spPr bwMode="auto">
          <a:xfrm>
            <a:off x="497408" y="827135"/>
            <a:ext cx="8301247" cy="584775"/>
          </a:xfrm>
          <a:prstGeom prst="rect">
            <a:avLst/>
          </a:prstGeom>
          <a:noFill/>
        </p:spPr>
        <p:txBody>
          <a:bodyPr wrap="none">
            <a:spAutoFit/>
          </a:bodyPr>
          <a:lstStyle>
            <a:defPPr>
              <a:defRPr lang="fr-FR"/>
            </a:defPPr>
            <a:lvl1pPr>
              <a:defRPr sz="3600">
                <a:solidFill>
                  <a:schemeClr val="tx1">
                    <a:lumMod val="85000"/>
                    <a:lumOff val="15000"/>
                  </a:schemeClr>
                </a:solidFill>
              </a:defRPr>
            </a:lvl1pPr>
          </a:lstStyle>
          <a:p>
            <a:pPr marR="0" lvl="0" indent="0" fontAlgn="base">
              <a:lnSpc>
                <a:spcPct val="100000"/>
              </a:lnSpc>
              <a:spcBef>
                <a:spcPct val="0"/>
              </a:spcBef>
              <a:spcAft>
                <a:spcPct val="0"/>
              </a:spcAft>
              <a:buClrTx/>
              <a:buSzTx/>
              <a:buFontTx/>
              <a:buNone/>
              <a:tabLst/>
              <a:defRPr/>
            </a:pPr>
            <a:r>
              <a:rPr lang="fr-FR" sz="3200" b="1" spc="300" dirty="0">
                <a:solidFill>
                  <a:schemeClr val="tx1"/>
                </a:solidFill>
                <a:latin typeface="Avenir Next LT Pro" panose="020B0504020202020204" pitchFamily="34" charset="0"/>
              </a:rPr>
              <a:t>Nos partis pris – les fondamentaux</a:t>
            </a:r>
          </a:p>
        </p:txBody>
      </p:sp>
      <p:sp>
        <p:nvSpPr>
          <p:cNvPr id="8" name="ZoneTexte 7">
            <a:extLst>
              <a:ext uri="{FF2B5EF4-FFF2-40B4-BE49-F238E27FC236}">
                <a16:creationId xmlns:a16="http://schemas.microsoft.com/office/drawing/2014/main" id="{7B5F9ED2-321F-49A0-A5BF-70E9763A107F}"/>
              </a:ext>
            </a:extLst>
          </p:cNvPr>
          <p:cNvSpPr txBox="1"/>
          <p:nvPr/>
        </p:nvSpPr>
        <p:spPr>
          <a:xfrm>
            <a:off x="1723799" y="2451694"/>
            <a:ext cx="8744402" cy="2708434"/>
          </a:xfrm>
          <a:prstGeom prst="rect">
            <a:avLst/>
          </a:prstGeom>
          <a:noFill/>
        </p:spPr>
        <p:txBody>
          <a:bodyPr wrap="square" rtlCol="0">
            <a:spAutoFit/>
          </a:bodyPr>
          <a:lstStyle/>
          <a:p>
            <a:pPr lvl="0">
              <a:buFont typeface="Wingdings" panose="05000000000000000000" pitchFamily="2" charset="2"/>
              <a:buChar char="è"/>
            </a:pPr>
            <a:r>
              <a:rPr lang="fr-FR" sz="2800" b="0" i="0" u="none" strike="noStrike" baseline="0" dirty="0">
                <a:latin typeface="Playfair Display" panose="00000500000000000000" pitchFamily="2" charset="0"/>
              </a:rPr>
              <a:t>Déployer une identité visuelle propriétaire </a:t>
            </a:r>
            <a:endParaRPr lang="fr-FR" sz="1800" b="1" i="0" u="none" strike="noStrike" baseline="0" dirty="0">
              <a:latin typeface="Avenir Next LT Pro" panose="020B0504020202020204" pitchFamily="34" charset="0"/>
            </a:endParaRPr>
          </a:p>
          <a:p>
            <a:pPr lvl="0"/>
            <a:r>
              <a:rPr lang="fr-FR" sz="1800" b="0" i="0" u="none" strike="noStrike" baseline="0" dirty="0">
                <a:latin typeface="Avenir Next LT Pro" panose="020B0504020202020204" pitchFamily="34" charset="0"/>
              </a:rPr>
              <a:t>Renforcer le </a:t>
            </a:r>
            <a:r>
              <a:rPr lang="fr-FR" sz="1800" b="0" i="0" u="none" strike="noStrike" baseline="0" dirty="0" err="1">
                <a:latin typeface="Avenir Next LT Pro" panose="020B0504020202020204" pitchFamily="34" charset="0"/>
              </a:rPr>
              <a:t>branding</a:t>
            </a:r>
            <a:r>
              <a:rPr lang="fr-FR" sz="1800" b="0" i="0" u="none" strike="noStrike" baseline="0" dirty="0">
                <a:latin typeface="Avenir Next LT Pro" panose="020B0504020202020204" pitchFamily="34" charset="0"/>
              </a:rPr>
              <a:t> de chaque prise de parole de la marque sur les RS</a:t>
            </a:r>
          </a:p>
          <a:p>
            <a:pPr lvl="0"/>
            <a:endParaRPr lang="fr-FR" sz="1800" b="1" i="0" u="none" strike="noStrike" baseline="0" dirty="0">
              <a:latin typeface="Avenir Next LT Pro" panose="020B0504020202020204" pitchFamily="34" charset="0"/>
            </a:endParaRPr>
          </a:p>
          <a:p>
            <a:pPr lvl="0"/>
            <a:endParaRPr lang="fr-FR" sz="1800" b="1" i="0" u="none" strike="noStrike" baseline="0" dirty="0">
              <a:latin typeface="Avenir Next LT Pro" panose="020B05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Char char="è"/>
              <a:tabLst/>
              <a:defRPr/>
            </a:pPr>
            <a:r>
              <a:rPr lang="fr-FR" sz="2800" dirty="0">
                <a:solidFill>
                  <a:prstClr val="black"/>
                </a:solidFill>
                <a:latin typeface="Playfair Display" panose="00000500000000000000" pitchFamily="2" charset="0"/>
              </a:rPr>
              <a:t>Stimuler </a:t>
            </a:r>
            <a:r>
              <a:rPr kumimoji="0" lang="fr-FR" sz="2800" b="0" i="0" u="none" strike="noStrike" kern="1200" cap="none" spc="0" normalizeH="0" baseline="0" noProof="0" dirty="0">
                <a:ln>
                  <a:noFill/>
                </a:ln>
                <a:solidFill>
                  <a:prstClr val="black"/>
                </a:solidFill>
                <a:effectLst/>
                <a:uLnTx/>
                <a:uFillTx/>
                <a:latin typeface="Playfair Display" panose="00000500000000000000" pitchFamily="2" charset="0"/>
                <a:ea typeface="+mn-ea"/>
                <a:cs typeface="+mn-cs"/>
              </a:rPr>
              <a:t>de l’engagement</a:t>
            </a:r>
            <a:endParaRPr kumimoji="0" lang="fr-FR" sz="1800" b="1" i="0" u="none" strike="noStrike" kern="1200" cap="none" spc="0" normalizeH="0" baseline="0" noProof="0" dirty="0">
              <a:ln>
                <a:noFill/>
              </a:ln>
              <a:solidFill>
                <a:prstClr val="black"/>
              </a:solidFill>
              <a:effectLst/>
              <a:uLnTx/>
              <a:uFillTx/>
              <a:latin typeface="Avenir Next LT Pro" panose="020B05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solidFill>
                  <a:prstClr val="black"/>
                </a:solidFill>
                <a:latin typeface="Avenir Next LT Pro" panose="020B0504020202020204" pitchFamily="34" charset="0"/>
              </a:rPr>
              <a:t>Pour a</a:t>
            </a:r>
            <a:r>
              <a:rPr kumimoji="0" lang="fr-FR" sz="1800" b="0" i="0" u="none" strike="noStrike" kern="1200" cap="none" spc="0" normalizeH="0" baseline="0" noProof="0" dirty="0" err="1">
                <a:ln>
                  <a:noFill/>
                </a:ln>
                <a:solidFill>
                  <a:prstClr val="black"/>
                </a:solidFill>
                <a:effectLst/>
                <a:uLnTx/>
                <a:uFillTx/>
                <a:latin typeface="Avenir Next LT Pro" panose="020B0504020202020204" pitchFamily="34" charset="0"/>
                <a:ea typeface="+mn-ea"/>
                <a:cs typeface="+mn-cs"/>
              </a:rPr>
              <a:t>ccroître</a:t>
            </a:r>
            <a:r>
              <a:rPr kumimoji="0" lang="fr-FR" sz="1800" b="0" i="0" u="none" strike="noStrike" kern="1200" cap="none" spc="0" normalizeH="0" baseline="0" noProof="0" dirty="0">
                <a:ln>
                  <a:noFill/>
                </a:ln>
                <a:solidFill>
                  <a:prstClr val="black"/>
                </a:solidFill>
                <a:effectLst/>
                <a:uLnTx/>
                <a:uFillTx/>
                <a:latin typeface="Avenir Next LT Pro" panose="020B0504020202020204" pitchFamily="34" charset="0"/>
                <a:ea typeface="+mn-ea"/>
                <a:cs typeface="+mn-cs"/>
              </a:rPr>
              <a:t> la notoriété et inciter aux abonnés d'interagir directement avec votre marque</a:t>
            </a:r>
            <a:br>
              <a:rPr lang="fr-FR" sz="1800" b="0" i="0" u="none" strike="noStrike" baseline="0" dirty="0">
                <a:latin typeface="Avenir Next LT Pro" panose="020B0504020202020204" pitchFamily="34" charset="0"/>
              </a:rPr>
            </a:br>
            <a:r>
              <a:rPr lang="fr-FR" sz="1800" b="0" i="0" u="none" strike="noStrike" baseline="0" dirty="0">
                <a:latin typeface="Avenir Next LT Pro" panose="020B0504020202020204" pitchFamily="34" charset="0"/>
              </a:rPr>
              <a:t> </a:t>
            </a:r>
            <a:r>
              <a:rPr lang="fr-FR" sz="2400" dirty="0">
                <a:latin typeface="Avenir Next LT Pro" panose="020B0504020202020204" pitchFamily="34" charset="0"/>
                <a:cs typeface="Calibri Light" panose="020F0302020204030204" pitchFamily="34" charset="0"/>
              </a:rPr>
              <a:t>	</a:t>
            </a:r>
          </a:p>
        </p:txBody>
      </p:sp>
    </p:spTree>
    <p:extLst>
      <p:ext uri="{BB962C8B-B14F-4D97-AF65-F5344CB8AC3E}">
        <p14:creationId xmlns:p14="http://schemas.microsoft.com/office/powerpoint/2010/main" val="3087696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a:extLst>
              <a:ext uri="{FF2B5EF4-FFF2-40B4-BE49-F238E27FC236}">
                <a16:creationId xmlns:a16="http://schemas.microsoft.com/office/drawing/2014/main" id="{286D2876-8804-A043-A8A6-96F536282A45}"/>
              </a:ext>
            </a:extLst>
          </p:cNvPr>
          <p:cNvSpPr txBox="1">
            <a:spLocks noChangeArrowheads="1"/>
          </p:cNvSpPr>
          <p:nvPr/>
        </p:nvSpPr>
        <p:spPr bwMode="auto">
          <a:xfrm>
            <a:off x="497408" y="827135"/>
            <a:ext cx="8595623" cy="584775"/>
          </a:xfrm>
          <a:prstGeom prst="rect">
            <a:avLst/>
          </a:prstGeom>
          <a:noFill/>
        </p:spPr>
        <p:txBody>
          <a:bodyPr wrap="none">
            <a:spAutoFit/>
          </a:bodyPr>
          <a:lstStyle>
            <a:defPPr>
              <a:defRPr lang="fr-FR"/>
            </a:defPPr>
            <a:lvl1pPr>
              <a:defRPr sz="3600">
                <a:solidFill>
                  <a:schemeClr val="tx1">
                    <a:lumMod val="85000"/>
                    <a:lumOff val="15000"/>
                  </a:schemeClr>
                </a:solidFill>
              </a:defRPr>
            </a:lvl1pPr>
          </a:lstStyle>
          <a:p>
            <a:pPr marR="0" lvl="0" indent="0" fontAlgn="base">
              <a:lnSpc>
                <a:spcPct val="100000"/>
              </a:lnSpc>
              <a:spcBef>
                <a:spcPct val="0"/>
              </a:spcBef>
              <a:spcAft>
                <a:spcPct val="0"/>
              </a:spcAft>
              <a:buClrTx/>
              <a:buSzTx/>
              <a:buFontTx/>
              <a:buNone/>
              <a:tabLst/>
              <a:defRPr/>
            </a:pPr>
            <a:r>
              <a:rPr lang="fr-FR" sz="3200" spc="300" dirty="0">
                <a:solidFill>
                  <a:schemeClr val="tx1"/>
                </a:solidFill>
                <a:latin typeface="Playfair Display" panose="00000500000000000000" pitchFamily="2" charset="0"/>
              </a:rPr>
              <a:t>Rappel de nos challenges stratégiques</a:t>
            </a:r>
          </a:p>
        </p:txBody>
      </p:sp>
      <p:sp>
        <p:nvSpPr>
          <p:cNvPr id="11" name="Rectangle 1">
            <a:extLst>
              <a:ext uri="{FF2B5EF4-FFF2-40B4-BE49-F238E27FC236}">
                <a16:creationId xmlns:a16="http://schemas.microsoft.com/office/drawing/2014/main" id="{F3D3608E-8452-4E09-8943-98BC4E3DE733}"/>
              </a:ext>
            </a:extLst>
          </p:cNvPr>
          <p:cNvSpPr>
            <a:spLocks noChangeArrowheads="1"/>
          </p:cNvSpPr>
          <p:nvPr/>
        </p:nvSpPr>
        <p:spPr bwMode="auto">
          <a:xfrm>
            <a:off x="711416" y="1968214"/>
            <a:ext cx="11209337"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2800" b="1" dirty="0">
                <a:latin typeface="Avenir Next LT Pro" panose="020B0504020202020204" pitchFamily="34" charset="0"/>
              </a:rPr>
              <a:t>Développer le sens de la marque</a:t>
            </a:r>
          </a:p>
          <a:p>
            <a:pPr>
              <a:spcBef>
                <a:spcPct val="0"/>
              </a:spcBef>
              <a:buFontTx/>
              <a:buNone/>
            </a:pPr>
            <a:r>
              <a:rPr lang="fr-FR" altLang="fr-FR" sz="2000" dirty="0">
                <a:latin typeface="Avenir Next LT Pro" panose="020B0504020202020204" pitchFamily="34" charset="0"/>
              </a:rPr>
              <a:t>L’enjeu majeur est de constituer une marque encore plus désirable pour créer la préférence</a:t>
            </a:r>
          </a:p>
          <a:p>
            <a:pPr>
              <a:spcBef>
                <a:spcPct val="0"/>
              </a:spcBef>
              <a:buFontTx/>
              <a:buNone/>
            </a:pPr>
            <a:endParaRPr lang="fr-FR" altLang="fr-FR" sz="1400" dirty="0">
              <a:latin typeface="Avenir Next LT Pro" panose="020B0504020202020204" pitchFamily="34" charset="0"/>
            </a:endParaRPr>
          </a:p>
          <a:p>
            <a:pPr>
              <a:spcBef>
                <a:spcPct val="0"/>
              </a:spcBef>
              <a:buFontTx/>
              <a:buNone/>
            </a:pPr>
            <a:br>
              <a:rPr lang="fr-FR" altLang="fr-FR" sz="2800" b="1" dirty="0">
                <a:latin typeface="Avenir Next LT Pro" panose="020B0504020202020204" pitchFamily="34" charset="0"/>
              </a:rPr>
            </a:br>
            <a:r>
              <a:rPr lang="fr-FR" altLang="fr-FR" sz="2800" b="1" dirty="0">
                <a:latin typeface="Avenir Next LT Pro" panose="020B0504020202020204" pitchFamily="34" charset="0"/>
              </a:rPr>
              <a:t>Accroitre la notoriété</a:t>
            </a:r>
          </a:p>
          <a:p>
            <a:pPr>
              <a:spcBef>
                <a:spcPct val="0"/>
              </a:spcBef>
              <a:buFontTx/>
              <a:buNone/>
            </a:pPr>
            <a:r>
              <a:rPr lang="fr-FR" altLang="fr-FR" sz="2000" dirty="0">
                <a:latin typeface="Avenir Next LT Pro" panose="020B0504020202020204" pitchFamily="34" charset="0"/>
              </a:rPr>
              <a:t>Développer la notoriété qualifiée pour entrer dans le champ de choix des consommateurs, </a:t>
            </a:r>
            <a:br>
              <a:rPr lang="fr-FR" altLang="fr-FR" sz="2000" dirty="0">
                <a:latin typeface="Avenir Next LT Pro" panose="020B0504020202020204" pitchFamily="34" charset="0"/>
              </a:rPr>
            </a:br>
            <a:br>
              <a:rPr lang="fr-FR" altLang="fr-FR" sz="2800" b="1" dirty="0">
                <a:latin typeface="Avenir Next LT Pro" panose="020B0504020202020204" pitchFamily="34" charset="0"/>
              </a:rPr>
            </a:br>
            <a:r>
              <a:rPr lang="fr-FR" altLang="fr-FR" sz="2800" b="1" dirty="0">
                <a:latin typeface="Avenir Next LT Pro" panose="020B0504020202020204" pitchFamily="34" charset="0"/>
              </a:rPr>
              <a:t>Animer le réseau de fleuristes</a:t>
            </a:r>
          </a:p>
          <a:p>
            <a:pPr>
              <a:spcBef>
                <a:spcPct val="0"/>
              </a:spcBef>
              <a:buNone/>
            </a:pPr>
            <a:r>
              <a:rPr lang="fr-FR" sz="2000" dirty="0">
                <a:latin typeface="Avenir Next LT Pro" panose="020B0504020202020204" pitchFamily="34" charset="0"/>
              </a:rPr>
              <a:t>Fédérer et dynamiser tout le réseau derrière  notre territoire de communication</a:t>
            </a:r>
          </a:p>
          <a:p>
            <a:pPr>
              <a:spcBef>
                <a:spcPct val="0"/>
              </a:spcBef>
              <a:buFontTx/>
              <a:buNone/>
            </a:pPr>
            <a:r>
              <a:rPr lang="fr-FR" altLang="fr-FR" sz="2000" u="sng" dirty="0">
                <a:latin typeface="Avenir Next LT Pro" panose="020B0504020202020204" pitchFamily="34" charset="0"/>
              </a:rPr>
              <a:t> </a:t>
            </a:r>
            <a:endParaRPr lang="fr-FR" altLang="fr-FR" sz="2000" dirty="0">
              <a:latin typeface="Avenir Next LT Pro" panose="020B0504020202020204" pitchFamily="34" charset="0"/>
            </a:endParaRPr>
          </a:p>
        </p:txBody>
      </p:sp>
    </p:spTree>
    <p:extLst>
      <p:ext uri="{BB962C8B-B14F-4D97-AF65-F5344CB8AC3E}">
        <p14:creationId xmlns:p14="http://schemas.microsoft.com/office/powerpoint/2010/main" val="9944160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8" descr="fond.jpg">
            <a:extLst>
              <a:ext uri="{FF2B5EF4-FFF2-40B4-BE49-F238E27FC236}">
                <a16:creationId xmlns:a16="http://schemas.microsoft.com/office/drawing/2014/main" id="{56A586ED-5115-4482-862A-6AE2DFED667F}"/>
              </a:ext>
            </a:extLst>
          </p:cNvPr>
          <p:cNvPicPr>
            <a:picLocks noChangeAspect="1"/>
          </p:cNvPicPr>
          <p:nvPr/>
        </p:nvPicPr>
        <p:blipFill>
          <a:blip r:embed="rId2">
            <a:extLst>
              <a:ext uri="{28A0092B-C50C-407E-A947-70E740481C1C}">
                <a14:useLocalDpi xmlns:a14="http://schemas.microsoft.com/office/drawing/2010/main" val="0"/>
              </a:ext>
            </a:extLst>
          </a:blip>
          <a:srcRect b="6944"/>
          <a:stretch>
            <a:fillRect/>
          </a:stretch>
        </p:blipFill>
        <p:spPr bwMode="auto">
          <a:xfrm>
            <a:off x="0" y="0"/>
            <a:ext cx="12192000" cy="6899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2">
            <a:extLst>
              <a:ext uri="{FF2B5EF4-FFF2-40B4-BE49-F238E27FC236}">
                <a16:creationId xmlns:a16="http://schemas.microsoft.com/office/drawing/2014/main" id="{286D2876-8804-A043-A8A6-96F536282A45}"/>
              </a:ext>
            </a:extLst>
          </p:cNvPr>
          <p:cNvSpPr txBox="1">
            <a:spLocks noChangeArrowheads="1"/>
          </p:cNvSpPr>
          <p:nvPr/>
        </p:nvSpPr>
        <p:spPr bwMode="auto">
          <a:xfrm>
            <a:off x="497408" y="3449979"/>
            <a:ext cx="4577472" cy="584775"/>
          </a:xfrm>
          <a:prstGeom prst="rect">
            <a:avLst/>
          </a:prstGeom>
          <a:noFill/>
        </p:spPr>
        <p:txBody>
          <a:bodyPr wrap="none">
            <a:spAutoFit/>
          </a:bodyPr>
          <a:lstStyle>
            <a:defPPr>
              <a:defRPr lang="fr-FR"/>
            </a:defPPr>
            <a:lvl1pPr>
              <a:defRPr sz="3600">
                <a:solidFill>
                  <a:schemeClr val="tx1">
                    <a:lumMod val="85000"/>
                    <a:lumOff val="15000"/>
                  </a:schemeClr>
                </a:solidFill>
              </a:defRPr>
            </a:lvl1pPr>
          </a:lstStyle>
          <a:p>
            <a:pPr marR="0" lvl="0" indent="0" fontAlgn="base">
              <a:lnSpc>
                <a:spcPct val="100000"/>
              </a:lnSpc>
              <a:spcBef>
                <a:spcPct val="0"/>
              </a:spcBef>
              <a:spcAft>
                <a:spcPct val="0"/>
              </a:spcAft>
              <a:buClrTx/>
              <a:buSzTx/>
              <a:buFontTx/>
              <a:buNone/>
              <a:tabLst/>
              <a:defRPr/>
            </a:pPr>
            <a:r>
              <a:rPr lang="fr-FR" sz="3200" b="1" spc="300" dirty="0">
                <a:solidFill>
                  <a:schemeClr val="tx1"/>
                </a:solidFill>
                <a:latin typeface="Avenir Next LT Pro" panose="020B0504020202020204" pitchFamily="34" charset="0"/>
              </a:rPr>
              <a:t>Réflexions &amp; idées</a:t>
            </a:r>
          </a:p>
        </p:txBody>
      </p:sp>
    </p:spTree>
    <p:extLst>
      <p:ext uri="{BB962C8B-B14F-4D97-AF65-F5344CB8AC3E}">
        <p14:creationId xmlns:p14="http://schemas.microsoft.com/office/powerpoint/2010/main" val="21683630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8" descr="fond.jpg">
            <a:extLst>
              <a:ext uri="{FF2B5EF4-FFF2-40B4-BE49-F238E27FC236}">
                <a16:creationId xmlns:a16="http://schemas.microsoft.com/office/drawing/2014/main" id="{56A586ED-5115-4482-862A-6AE2DFED667F}"/>
              </a:ext>
            </a:extLst>
          </p:cNvPr>
          <p:cNvPicPr>
            <a:picLocks noChangeAspect="1"/>
          </p:cNvPicPr>
          <p:nvPr/>
        </p:nvPicPr>
        <p:blipFill>
          <a:blip r:embed="rId2">
            <a:extLst>
              <a:ext uri="{28A0092B-C50C-407E-A947-70E740481C1C}">
                <a14:useLocalDpi xmlns:a14="http://schemas.microsoft.com/office/drawing/2010/main" val="0"/>
              </a:ext>
            </a:extLst>
          </a:blip>
          <a:srcRect b="6944"/>
          <a:stretch>
            <a:fillRect/>
          </a:stretch>
        </p:blipFill>
        <p:spPr bwMode="auto">
          <a:xfrm>
            <a:off x="0" y="0"/>
            <a:ext cx="12192000" cy="6899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2">
            <a:extLst>
              <a:ext uri="{FF2B5EF4-FFF2-40B4-BE49-F238E27FC236}">
                <a16:creationId xmlns:a16="http://schemas.microsoft.com/office/drawing/2014/main" id="{286D2876-8804-A043-A8A6-96F536282A45}"/>
              </a:ext>
            </a:extLst>
          </p:cNvPr>
          <p:cNvSpPr txBox="1">
            <a:spLocks noChangeArrowheads="1"/>
          </p:cNvSpPr>
          <p:nvPr/>
        </p:nvSpPr>
        <p:spPr bwMode="auto">
          <a:xfrm>
            <a:off x="497408" y="827135"/>
            <a:ext cx="4042260" cy="584775"/>
          </a:xfrm>
          <a:prstGeom prst="rect">
            <a:avLst/>
          </a:prstGeom>
          <a:noFill/>
        </p:spPr>
        <p:txBody>
          <a:bodyPr wrap="none">
            <a:spAutoFit/>
          </a:bodyPr>
          <a:lstStyle>
            <a:defPPr>
              <a:defRPr lang="fr-FR"/>
            </a:defPPr>
            <a:lvl1pPr>
              <a:defRPr sz="3600">
                <a:solidFill>
                  <a:schemeClr val="tx1">
                    <a:lumMod val="85000"/>
                    <a:lumOff val="15000"/>
                  </a:schemeClr>
                </a:solidFill>
              </a:defRPr>
            </a:lvl1pPr>
          </a:lstStyle>
          <a:p>
            <a:pPr marR="0" lvl="0" indent="0" fontAlgn="base">
              <a:lnSpc>
                <a:spcPct val="100000"/>
              </a:lnSpc>
              <a:spcBef>
                <a:spcPct val="0"/>
              </a:spcBef>
              <a:spcAft>
                <a:spcPct val="0"/>
              </a:spcAft>
              <a:buClrTx/>
              <a:buSzTx/>
              <a:buFontTx/>
              <a:buNone/>
              <a:tabLst/>
              <a:defRPr/>
            </a:pPr>
            <a:r>
              <a:rPr lang="fr-FR" sz="3200" b="1" spc="300" dirty="0">
                <a:solidFill>
                  <a:schemeClr val="tx1"/>
                </a:solidFill>
                <a:latin typeface="Avenir Next LT Pro" panose="020B0504020202020204" pitchFamily="34" charset="0"/>
              </a:rPr>
              <a:t>Identité visuelle</a:t>
            </a:r>
          </a:p>
        </p:txBody>
      </p:sp>
      <p:sp>
        <p:nvSpPr>
          <p:cNvPr id="8" name="ZoneTexte 7">
            <a:extLst>
              <a:ext uri="{FF2B5EF4-FFF2-40B4-BE49-F238E27FC236}">
                <a16:creationId xmlns:a16="http://schemas.microsoft.com/office/drawing/2014/main" id="{7B5F9ED2-321F-49A0-A5BF-70E9763A107F}"/>
              </a:ext>
            </a:extLst>
          </p:cNvPr>
          <p:cNvSpPr txBox="1"/>
          <p:nvPr/>
        </p:nvSpPr>
        <p:spPr>
          <a:xfrm>
            <a:off x="1723799" y="2500332"/>
            <a:ext cx="8744402" cy="2431435"/>
          </a:xfrm>
          <a:prstGeom prst="rect">
            <a:avLst/>
          </a:prstGeom>
          <a:noFill/>
        </p:spPr>
        <p:txBody>
          <a:bodyPr wrap="square" rtlCol="0">
            <a:spAutoFit/>
          </a:bodyPr>
          <a:lstStyle/>
          <a:p>
            <a:pPr lvl="0">
              <a:buFont typeface="Wingdings" panose="05000000000000000000" pitchFamily="2" charset="2"/>
              <a:buChar char="è"/>
            </a:pPr>
            <a:r>
              <a:rPr lang="fr-FR" sz="2800" b="0" i="0" u="none" strike="noStrike" baseline="0" dirty="0" err="1">
                <a:latin typeface="Playfair Display" panose="00000500000000000000" pitchFamily="2" charset="0"/>
              </a:rPr>
              <a:t>Inspirationnel</a:t>
            </a:r>
            <a:r>
              <a:rPr lang="fr-FR" sz="2800" b="0" i="0" u="none" strike="noStrike" baseline="0" dirty="0">
                <a:latin typeface="Playfair Display" panose="00000500000000000000" pitchFamily="2" charset="0"/>
              </a:rPr>
              <a:t> </a:t>
            </a:r>
            <a:endParaRPr lang="fr-FR" sz="1800" b="1" i="0" u="none" strike="noStrike" baseline="0" dirty="0">
              <a:latin typeface="Avenir Next LT Pro" panose="020B0504020202020204" pitchFamily="34" charset="0"/>
            </a:endParaRPr>
          </a:p>
          <a:p>
            <a:pPr lvl="0"/>
            <a:r>
              <a:rPr lang="fr-FR" sz="1800" b="0" i="0" u="none" strike="noStrike" baseline="0" dirty="0">
                <a:latin typeface="Avenir Next LT Pro" panose="020B0504020202020204" pitchFamily="34" charset="0"/>
              </a:rPr>
              <a:t>Donner envie et refléter la contemporanéité de la marque</a:t>
            </a:r>
          </a:p>
          <a:p>
            <a:pPr lvl="0"/>
            <a:endParaRPr lang="fr-FR" sz="1800" b="1" i="0" u="none" strike="noStrike" baseline="0" dirty="0">
              <a:latin typeface="Avenir Next LT Pro" panose="020B05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Char char="è"/>
              <a:tabLst/>
              <a:defRPr/>
            </a:pPr>
            <a:r>
              <a:rPr lang="fr-FR" sz="2800" dirty="0">
                <a:solidFill>
                  <a:prstClr val="black"/>
                </a:solidFill>
                <a:latin typeface="Playfair Display" panose="00000500000000000000" pitchFamily="2" charset="0"/>
              </a:rPr>
              <a:t>Propriétaire</a:t>
            </a:r>
            <a:endParaRPr kumimoji="0" lang="fr-FR" sz="1800" b="1" i="0" u="none" strike="noStrike" kern="1200" cap="none" spc="0" normalizeH="0" baseline="0" noProof="0" dirty="0">
              <a:ln>
                <a:noFill/>
              </a:ln>
              <a:solidFill>
                <a:prstClr val="black"/>
              </a:solidFill>
              <a:effectLst/>
              <a:uLnTx/>
              <a:uFillTx/>
              <a:latin typeface="Avenir Next LT Pro" panose="020B05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solidFill>
                  <a:prstClr val="black"/>
                </a:solidFill>
                <a:latin typeface="Avenir Next LT Pro" panose="020B0504020202020204" pitchFamily="34" charset="0"/>
              </a:rPr>
              <a:t>Assurer une reconnaissance des prises de parole pour assurer une présence à l’esprit</a:t>
            </a:r>
            <a:br>
              <a:rPr lang="fr-FR" sz="1800" b="0" i="0" u="none" strike="noStrike" baseline="0" dirty="0">
                <a:latin typeface="Avenir Next LT Pro" panose="020B0504020202020204" pitchFamily="34" charset="0"/>
              </a:rPr>
            </a:br>
            <a:r>
              <a:rPr lang="fr-FR" sz="1800" b="0" i="0" u="none" strike="noStrike" baseline="0" dirty="0">
                <a:latin typeface="Avenir Next LT Pro" panose="020B0504020202020204" pitchFamily="34" charset="0"/>
              </a:rPr>
              <a:t> </a:t>
            </a:r>
            <a:r>
              <a:rPr lang="fr-FR" sz="2400" dirty="0">
                <a:latin typeface="Avenir Next LT Pro" panose="020B0504020202020204" pitchFamily="34" charset="0"/>
                <a:cs typeface="Calibri Light" panose="020F0302020204030204" pitchFamily="34" charset="0"/>
              </a:rPr>
              <a:t>	</a:t>
            </a:r>
          </a:p>
        </p:txBody>
      </p:sp>
    </p:spTree>
    <p:extLst>
      <p:ext uri="{BB962C8B-B14F-4D97-AF65-F5344CB8AC3E}">
        <p14:creationId xmlns:p14="http://schemas.microsoft.com/office/powerpoint/2010/main" val="25626595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BA923CE-7BAB-0C95-D788-CBE288FADDD0}"/>
              </a:ext>
            </a:extLst>
          </p:cNvPr>
          <p:cNvSpPr/>
          <p:nvPr/>
        </p:nvSpPr>
        <p:spPr>
          <a:xfrm>
            <a:off x="-65314" y="0"/>
            <a:ext cx="12257314" cy="6858000"/>
          </a:xfrm>
          <a:prstGeom prst="rect">
            <a:avLst/>
          </a:prstGeom>
          <a:solidFill>
            <a:schemeClr val="tx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pic>
        <p:nvPicPr>
          <p:cNvPr id="6" name="Image 5" descr="Une image contenant texte, rose, Art floral, Fleurs coupées&#10;&#10;Description générée automatiquement">
            <a:extLst>
              <a:ext uri="{FF2B5EF4-FFF2-40B4-BE49-F238E27FC236}">
                <a16:creationId xmlns:a16="http://schemas.microsoft.com/office/drawing/2014/main" id="{23B29810-870A-6E66-1E69-0A31FFCDEC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02109" y="0"/>
            <a:ext cx="5187782" cy="6858000"/>
          </a:xfrm>
          <a:prstGeom prst="rect">
            <a:avLst/>
          </a:prstGeom>
        </p:spPr>
      </p:pic>
    </p:spTree>
    <p:extLst>
      <p:ext uri="{BB962C8B-B14F-4D97-AF65-F5344CB8AC3E}">
        <p14:creationId xmlns:p14="http://schemas.microsoft.com/office/powerpoint/2010/main" val="25760810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BA923CE-7BAB-0C95-D788-CBE288FADDD0}"/>
              </a:ext>
            </a:extLst>
          </p:cNvPr>
          <p:cNvSpPr/>
          <p:nvPr/>
        </p:nvSpPr>
        <p:spPr>
          <a:xfrm>
            <a:off x="-65314" y="0"/>
            <a:ext cx="12257314" cy="6858000"/>
          </a:xfrm>
          <a:prstGeom prst="rect">
            <a:avLst/>
          </a:prstGeom>
          <a:solidFill>
            <a:schemeClr val="tx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pic>
        <p:nvPicPr>
          <p:cNvPr id="3" name="Image 2" descr="Une image contenant texte, fleur, rose, capture d’écran&#10;&#10;Description générée automatiquement">
            <a:extLst>
              <a:ext uri="{FF2B5EF4-FFF2-40B4-BE49-F238E27FC236}">
                <a16:creationId xmlns:a16="http://schemas.microsoft.com/office/drawing/2014/main" id="{DE0A6A66-3797-7662-163C-A4008BA03C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02109" y="0"/>
            <a:ext cx="5187782" cy="6858000"/>
          </a:xfrm>
          <a:prstGeom prst="rect">
            <a:avLst/>
          </a:prstGeom>
        </p:spPr>
      </p:pic>
    </p:spTree>
    <p:extLst>
      <p:ext uri="{BB962C8B-B14F-4D97-AF65-F5344CB8AC3E}">
        <p14:creationId xmlns:p14="http://schemas.microsoft.com/office/powerpoint/2010/main" val="4493348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BA923CE-7BAB-0C95-D788-CBE288FADDD0}"/>
              </a:ext>
            </a:extLst>
          </p:cNvPr>
          <p:cNvSpPr/>
          <p:nvPr/>
        </p:nvSpPr>
        <p:spPr>
          <a:xfrm>
            <a:off x="-65314" y="0"/>
            <a:ext cx="12257314" cy="6858000"/>
          </a:xfrm>
          <a:prstGeom prst="rect">
            <a:avLst/>
          </a:prstGeom>
          <a:solidFill>
            <a:schemeClr val="tx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pic>
        <p:nvPicPr>
          <p:cNvPr id="5" name="Image 4" descr="Une image contenant texte, capture d’écran, Police, conception&#10;&#10;Description générée automatiquement">
            <a:extLst>
              <a:ext uri="{FF2B5EF4-FFF2-40B4-BE49-F238E27FC236}">
                <a16:creationId xmlns:a16="http://schemas.microsoft.com/office/drawing/2014/main" id="{99AA7120-5077-0C0A-95AC-44A319BF9A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02109" y="0"/>
            <a:ext cx="5187782" cy="6858000"/>
          </a:xfrm>
          <a:prstGeom prst="rect">
            <a:avLst/>
          </a:prstGeom>
        </p:spPr>
      </p:pic>
    </p:spTree>
    <p:extLst>
      <p:ext uri="{BB962C8B-B14F-4D97-AF65-F5344CB8AC3E}">
        <p14:creationId xmlns:p14="http://schemas.microsoft.com/office/powerpoint/2010/main" val="12934401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BA923CE-7BAB-0C95-D788-CBE288FADDD0}"/>
              </a:ext>
            </a:extLst>
          </p:cNvPr>
          <p:cNvSpPr/>
          <p:nvPr/>
        </p:nvSpPr>
        <p:spPr>
          <a:xfrm>
            <a:off x="-65314" y="0"/>
            <a:ext cx="12257314" cy="6858000"/>
          </a:xfrm>
          <a:prstGeom prst="rect">
            <a:avLst/>
          </a:prstGeom>
          <a:solidFill>
            <a:schemeClr val="tx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pic>
        <p:nvPicPr>
          <p:cNvPr id="3" name="Image 2" descr="Une image contenant texte, fleur, Art floral, rose&#10;&#10;Description générée automatiquement">
            <a:extLst>
              <a:ext uri="{FF2B5EF4-FFF2-40B4-BE49-F238E27FC236}">
                <a16:creationId xmlns:a16="http://schemas.microsoft.com/office/drawing/2014/main" id="{DB267CEA-B83E-28BE-7ADF-0C9807B9E5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2365" y="0"/>
            <a:ext cx="3767269" cy="6858000"/>
          </a:xfrm>
          <a:prstGeom prst="rect">
            <a:avLst/>
          </a:prstGeom>
        </p:spPr>
      </p:pic>
    </p:spTree>
    <p:extLst>
      <p:ext uri="{BB962C8B-B14F-4D97-AF65-F5344CB8AC3E}">
        <p14:creationId xmlns:p14="http://schemas.microsoft.com/office/powerpoint/2010/main" val="22210625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8" descr="fond.jpg">
            <a:extLst>
              <a:ext uri="{FF2B5EF4-FFF2-40B4-BE49-F238E27FC236}">
                <a16:creationId xmlns:a16="http://schemas.microsoft.com/office/drawing/2014/main" id="{56A586ED-5115-4482-862A-6AE2DFED667F}"/>
              </a:ext>
            </a:extLst>
          </p:cNvPr>
          <p:cNvPicPr>
            <a:picLocks noChangeAspect="1"/>
          </p:cNvPicPr>
          <p:nvPr/>
        </p:nvPicPr>
        <p:blipFill>
          <a:blip r:embed="rId2">
            <a:extLst>
              <a:ext uri="{28A0092B-C50C-407E-A947-70E740481C1C}">
                <a14:useLocalDpi xmlns:a14="http://schemas.microsoft.com/office/drawing/2010/main" val="0"/>
              </a:ext>
            </a:extLst>
          </a:blip>
          <a:srcRect b="6944"/>
          <a:stretch>
            <a:fillRect/>
          </a:stretch>
        </p:blipFill>
        <p:spPr bwMode="auto">
          <a:xfrm>
            <a:off x="0" y="0"/>
            <a:ext cx="12192000" cy="6899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2">
            <a:extLst>
              <a:ext uri="{FF2B5EF4-FFF2-40B4-BE49-F238E27FC236}">
                <a16:creationId xmlns:a16="http://schemas.microsoft.com/office/drawing/2014/main" id="{286D2876-8804-A043-A8A6-96F536282A45}"/>
              </a:ext>
            </a:extLst>
          </p:cNvPr>
          <p:cNvSpPr txBox="1">
            <a:spLocks noChangeArrowheads="1"/>
          </p:cNvSpPr>
          <p:nvPr/>
        </p:nvSpPr>
        <p:spPr bwMode="auto">
          <a:xfrm>
            <a:off x="497408" y="827135"/>
            <a:ext cx="7627729" cy="584775"/>
          </a:xfrm>
          <a:prstGeom prst="rect">
            <a:avLst/>
          </a:prstGeom>
          <a:noFill/>
        </p:spPr>
        <p:txBody>
          <a:bodyPr wrap="none">
            <a:spAutoFit/>
          </a:bodyPr>
          <a:lstStyle>
            <a:defPPr>
              <a:defRPr lang="fr-FR"/>
            </a:defPPr>
            <a:lvl1pPr>
              <a:defRPr sz="3600">
                <a:solidFill>
                  <a:schemeClr val="tx1">
                    <a:lumMod val="85000"/>
                    <a:lumOff val="15000"/>
                  </a:schemeClr>
                </a:solidFill>
              </a:defRPr>
            </a:lvl1pPr>
          </a:lstStyle>
          <a:p>
            <a:pPr marR="0" lvl="0" indent="0" fontAlgn="base">
              <a:lnSpc>
                <a:spcPct val="100000"/>
              </a:lnSpc>
              <a:spcBef>
                <a:spcPct val="0"/>
              </a:spcBef>
              <a:spcAft>
                <a:spcPct val="0"/>
              </a:spcAft>
              <a:buClrTx/>
              <a:buSzTx/>
              <a:buFontTx/>
              <a:buNone/>
              <a:tabLst/>
              <a:defRPr/>
            </a:pPr>
            <a:r>
              <a:rPr lang="fr-FR" sz="3200" b="1" spc="300" dirty="0">
                <a:solidFill>
                  <a:schemeClr val="tx1"/>
                </a:solidFill>
                <a:latin typeface="Avenir Next LT Pro" panose="020B0504020202020204" pitchFamily="34" charset="0"/>
              </a:rPr>
              <a:t>Thématiques &amp; prises de parole</a:t>
            </a:r>
          </a:p>
        </p:txBody>
      </p:sp>
      <p:sp>
        <p:nvSpPr>
          <p:cNvPr id="8" name="ZoneTexte 7">
            <a:extLst>
              <a:ext uri="{FF2B5EF4-FFF2-40B4-BE49-F238E27FC236}">
                <a16:creationId xmlns:a16="http://schemas.microsoft.com/office/drawing/2014/main" id="{7B5F9ED2-321F-49A0-A5BF-70E9763A107F}"/>
              </a:ext>
            </a:extLst>
          </p:cNvPr>
          <p:cNvSpPr txBox="1"/>
          <p:nvPr/>
        </p:nvSpPr>
        <p:spPr>
          <a:xfrm>
            <a:off x="1723799" y="1975038"/>
            <a:ext cx="8744402" cy="4647426"/>
          </a:xfrm>
          <a:prstGeom prst="rect">
            <a:avLst/>
          </a:prstGeom>
          <a:noFill/>
        </p:spPr>
        <p:txBody>
          <a:bodyPr wrap="square" rtlCol="0">
            <a:spAutoFit/>
          </a:bodyPr>
          <a:lstStyle/>
          <a:p>
            <a:pPr lvl="0">
              <a:buFont typeface="Wingdings" panose="05000000000000000000" pitchFamily="2" charset="2"/>
              <a:buChar char="è"/>
            </a:pPr>
            <a:r>
              <a:rPr lang="fr-FR" sz="2800" b="0" i="0" u="none" strike="noStrike" baseline="0" dirty="0">
                <a:latin typeface="Playfair Display" panose="00000500000000000000" pitchFamily="2" charset="0"/>
              </a:rPr>
              <a:t>Régularité</a:t>
            </a:r>
            <a:endParaRPr lang="fr-FR" sz="1800" b="1" i="0" u="none" strike="noStrike" baseline="0" dirty="0">
              <a:latin typeface="Avenir Next LT Pro" panose="020B0504020202020204" pitchFamily="34" charset="0"/>
            </a:endParaRPr>
          </a:p>
          <a:p>
            <a:pPr lvl="0"/>
            <a:r>
              <a:rPr lang="fr-FR" sz="1800" b="1" i="0" u="none" strike="noStrike" baseline="0" dirty="0">
                <a:latin typeface="Avenir Next LT Pro" panose="020B0504020202020204" pitchFamily="34" charset="0"/>
              </a:rPr>
              <a:t>Communiquer régulièrement </a:t>
            </a:r>
            <a:r>
              <a:rPr lang="fr-FR" sz="1800" b="0" i="0" u="none" strike="noStrike" baseline="0" dirty="0">
                <a:latin typeface="Avenir Next LT Pro" panose="020B0504020202020204" pitchFamily="34" charset="0"/>
              </a:rPr>
              <a:t>sur tous les réseaux avec un contenu adapté pour chacun</a:t>
            </a:r>
          </a:p>
          <a:p>
            <a:pPr lvl="0"/>
            <a:r>
              <a:rPr lang="fr-FR" sz="1800" b="1" i="0" u="none" strike="noStrike" baseline="0" dirty="0">
                <a:latin typeface="Avenir Next LT Pro" panose="020B0504020202020204" pitchFamily="34" charset="0"/>
              </a:rPr>
              <a:t>Miser sur</a:t>
            </a:r>
            <a:r>
              <a:rPr lang="fr-FR" b="1" dirty="0">
                <a:latin typeface="Avenir Next LT Pro" panose="020B0504020202020204" pitchFamily="34" charset="0"/>
              </a:rPr>
              <a:t> des prises de parole rythmées </a:t>
            </a:r>
            <a:r>
              <a:rPr lang="fr-FR" dirty="0">
                <a:latin typeface="Avenir Next LT Pro" panose="020B0504020202020204" pitchFamily="34" charset="0"/>
              </a:rPr>
              <a:t>; les réseaux sont très sensibles à la régularité des </a:t>
            </a:r>
            <a:r>
              <a:rPr lang="fr-FR" dirty="0" err="1">
                <a:latin typeface="Avenir Next LT Pro" panose="020B0504020202020204" pitchFamily="34" charset="0"/>
              </a:rPr>
              <a:t>posts</a:t>
            </a:r>
            <a:r>
              <a:rPr lang="fr-FR" dirty="0">
                <a:latin typeface="Avenir Next LT Pro" panose="020B0504020202020204" pitchFamily="34" charset="0"/>
              </a:rPr>
              <a:t>.</a:t>
            </a:r>
            <a:endParaRPr lang="fr-FR" sz="1800" b="0" i="0" u="none" strike="noStrike" baseline="0" dirty="0">
              <a:latin typeface="Avenir Next LT Pro" panose="020B0504020202020204" pitchFamily="34" charset="0"/>
            </a:endParaRPr>
          </a:p>
          <a:p>
            <a:pPr lvl="0"/>
            <a:endParaRPr lang="fr-FR" sz="1800" b="0" i="0" u="none" strike="noStrike" baseline="0" dirty="0">
              <a:latin typeface="Avenir Next LT Pro" panose="020B0504020202020204" pitchFamily="34" charset="0"/>
            </a:endParaRPr>
          </a:p>
          <a:p>
            <a:pPr lvl="0"/>
            <a:endParaRPr lang="fr-FR" sz="1800" b="1" i="0" u="none" strike="noStrike" baseline="0" dirty="0">
              <a:latin typeface="Avenir Next LT Pro" panose="020B05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Char char="è"/>
              <a:tabLst/>
              <a:defRPr/>
            </a:pPr>
            <a:r>
              <a:rPr lang="fr-FR" sz="2800" dirty="0">
                <a:solidFill>
                  <a:prstClr val="black"/>
                </a:solidFill>
                <a:latin typeface="Playfair Display" panose="00000500000000000000" pitchFamily="2" charset="0"/>
              </a:rPr>
              <a:t>Qualité &amp; cohérence des contenus</a:t>
            </a:r>
            <a:endParaRPr kumimoji="0" lang="fr-FR" sz="1800" b="1" i="0" u="none" strike="noStrike" kern="1200" cap="none" spc="0" normalizeH="0" baseline="0" noProof="0" dirty="0">
              <a:ln>
                <a:noFill/>
              </a:ln>
              <a:solidFill>
                <a:prstClr val="black"/>
              </a:solidFill>
              <a:effectLst/>
              <a:uLnTx/>
              <a:uFillTx/>
              <a:latin typeface="Avenir Next LT Pro" panose="020B05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b="1" dirty="0">
                <a:solidFill>
                  <a:prstClr val="black"/>
                </a:solidFill>
                <a:latin typeface="Avenir Next LT Pro" panose="020B0504020202020204" pitchFamily="34" charset="0"/>
              </a:rPr>
              <a:t>Créer des contenus spécifiques </a:t>
            </a:r>
            <a:r>
              <a:rPr lang="fr-FR" dirty="0">
                <a:solidFill>
                  <a:prstClr val="black"/>
                </a:solidFill>
                <a:latin typeface="Avenir Next LT Pro" panose="020B0504020202020204" pitchFamily="34" charset="0"/>
              </a:rPr>
              <a:t>qui en adoptent le langage et les principaux ressorts des RS</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800" b="1" i="0" u="none" strike="noStrike" baseline="0" dirty="0">
                <a:solidFill>
                  <a:prstClr val="black"/>
                </a:solidFill>
                <a:latin typeface="Avenir Next LT Pro" panose="020B0504020202020204" pitchFamily="34" charset="0"/>
              </a:rPr>
              <a:t>Investir dans des contenus vidéos </a:t>
            </a:r>
            <a:r>
              <a:rPr lang="fr-FR" dirty="0">
                <a:solidFill>
                  <a:prstClr val="black"/>
                </a:solidFill>
                <a:latin typeface="Avenir Next LT Pro" panose="020B0504020202020204" pitchFamily="34" charset="0"/>
              </a:rPr>
              <a:t>pour répondre à l’exigence de portée des messages</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1" dirty="0">
                <a:solidFill>
                  <a:prstClr val="black"/>
                </a:solidFill>
                <a:latin typeface="Avenir Next LT Pro" panose="020B0504020202020204" pitchFamily="34" charset="0"/>
              </a:rPr>
              <a:t>Capter l’attention de notre audience </a:t>
            </a:r>
            <a:r>
              <a:rPr lang="fr-FR" dirty="0">
                <a:solidFill>
                  <a:prstClr val="black"/>
                </a:solidFill>
                <a:latin typeface="Avenir Next LT Pro" panose="020B0504020202020204" pitchFamily="34" charset="0"/>
              </a:rPr>
              <a:t>en moins de 2s (vs scroll stopper)</a:t>
            </a:r>
          </a:p>
          <a:p>
            <a:pPr marL="0" marR="0" lvl="0" indent="0" algn="l" defTabSz="914400" rtl="0" eaLnBrk="1" fontAlgn="auto" latinLnBrk="0" hangingPunct="1">
              <a:lnSpc>
                <a:spcPct val="100000"/>
              </a:lnSpc>
              <a:spcBef>
                <a:spcPts val="0"/>
              </a:spcBef>
              <a:spcAft>
                <a:spcPts val="0"/>
              </a:spcAft>
              <a:buClrTx/>
              <a:buSzTx/>
              <a:buFontTx/>
              <a:buNone/>
              <a:tabLst/>
              <a:defRPr/>
            </a:pPr>
            <a:br>
              <a:rPr lang="fr-FR" sz="1800" b="0" i="0" u="none" strike="noStrike" baseline="0" dirty="0">
                <a:latin typeface="Avenir Next LT Pro" panose="020B0504020202020204" pitchFamily="34" charset="0"/>
              </a:rPr>
            </a:br>
            <a:r>
              <a:rPr lang="fr-FR" sz="1800" b="0" i="0" u="none" strike="noStrike" baseline="0" dirty="0">
                <a:latin typeface="Avenir Next LT Pro" panose="020B0504020202020204" pitchFamily="34" charset="0"/>
              </a:rPr>
              <a:t> </a:t>
            </a:r>
            <a:r>
              <a:rPr lang="fr-FR" sz="2400" dirty="0">
                <a:latin typeface="Avenir Next LT Pro" panose="020B0504020202020204" pitchFamily="34" charset="0"/>
                <a:cs typeface="Calibri Light" panose="020F0302020204030204" pitchFamily="34" charset="0"/>
              </a:rPr>
              <a:t>	</a:t>
            </a:r>
          </a:p>
        </p:txBody>
      </p:sp>
    </p:spTree>
    <p:extLst>
      <p:ext uri="{BB962C8B-B14F-4D97-AF65-F5344CB8AC3E}">
        <p14:creationId xmlns:p14="http://schemas.microsoft.com/office/powerpoint/2010/main" val="17709875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8" descr="fond.jpg">
            <a:extLst>
              <a:ext uri="{FF2B5EF4-FFF2-40B4-BE49-F238E27FC236}">
                <a16:creationId xmlns:a16="http://schemas.microsoft.com/office/drawing/2014/main" id="{56A586ED-5115-4482-862A-6AE2DFED667F}"/>
              </a:ext>
            </a:extLst>
          </p:cNvPr>
          <p:cNvPicPr>
            <a:picLocks noChangeAspect="1"/>
          </p:cNvPicPr>
          <p:nvPr/>
        </p:nvPicPr>
        <p:blipFill>
          <a:blip r:embed="rId2">
            <a:extLst>
              <a:ext uri="{28A0092B-C50C-407E-A947-70E740481C1C}">
                <a14:useLocalDpi xmlns:a14="http://schemas.microsoft.com/office/drawing/2010/main" val="0"/>
              </a:ext>
            </a:extLst>
          </a:blip>
          <a:srcRect b="6944"/>
          <a:stretch>
            <a:fillRect/>
          </a:stretch>
        </p:blipFill>
        <p:spPr bwMode="auto">
          <a:xfrm>
            <a:off x="0" y="0"/>
            <a:ext cx="12192000" cy="6899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2">
            <a:extLst>
              <a:ext uri="{FF2B5EF4-FFF2-40B4-BE49-F238E27FC236}">
                <a16:creationId xmlns:a16="http://schemas.microsoft.com/office/drawing/2014/main" id="{286D2876-8804-A043-A8A6-96F536282A45}"/>
              </a:ext>
            </a:extLst>
          </p:cNvPr>
          <p:cNvSpPr txBox="1">
            <a:spLocks noChangeArrowheads="1"/>
          </p:cNvSpPr>
          <p:nvPr/>
        </p:nvSpPr>
        <p:spPr bwMode="auto">
          <a:xfrm>
            <a:off x="497408" y="827135"/>
            <a:ext cx="7627729" cy="584775"/>
          </a:xfrm>
          <a:prstGeom prst="rect">
            <a:avLst/>
          </a:prstGeom>
          <a:noFill/>
        </p:spPr>
        <p:txBody>
          <a:bodyPr wrap="none">
            <a:spAutoFit/>
          </a:bodyPr>
          <a:lstStyle>
            <a:defPPr>
              <a:defRPr lang="fr-FR"/>
            </a:defPPr>
            <a:lvl1pPr>
              <a:defRPr sz="3600">
                <a:solidFill>
                  <a:schemeClr val="tx1">
                    <a:lumMod val="85000"/>
                    <a:lumOff val="15000"/>
                  </a:schemeClr>
                </a:solidFill>
              </a:defRPr>
            </a:lvl1pPr>
          </a:lstStyle>
          <a:p>
            <a:pPr marR="0" lvl="0" indent="0" fontAlgn="base">
              <a:lnSpc>
                <a:spcPct val="100000"/>
              </a:lnSpc>
              <a:spcBef>
                <a:spcPct val="0"/>
              </a:spcBef>
              <a:spcAft>
                <a:spcPct val="0"/>
              </a:spcAft>
              <a:buClrTx/>
              <a:buSzTx/>
              <a:buFontTx/>
              <a:buNone/>
              <a:tabLst/>
              <a:defRPr/>
            </a:pPr>
            <a:r>
              <a:rPr lang="fr-FR" sz="3200" b="1" spc="300" dirty="0">
                <a:solidFill>
                  <a:schemeClr val="tx1"/>
                </a:solidFill>
                <a:latin typeface="Avenir Next LT Pro" panose="020B0504020202020204" pitchFamily="34" charset="0"/>
              </a:rPr>
              <a:t>Thématiques &amp; prises de parole</a:t>
            </a:r>
          </a:p>
        </p:txBody>
      </p:sp>
      <p:sp>
        <p:nvSpPr>
          <p:cNvPr id="8" name="ZoneTexte 7">
            <a:extLst>
              <a:ext uri="{FF2B5EF4-FFF2-40B4-BE49-F238E27FC236}">
                <a16:creationId xmlns:a16="http://schemas.microsoft.com/office/drawing/2014/main" id="{7B5F9ED2-321F-49A0-A5BF-70E9763A107F}"/>
              </a:ext>
            </a:extLst>
          </p:cNvPr>
          <p:cNvSpPr txBox="1"/>
          <p:nvPr/>
        </p:nvSpPr>
        <p:spPr>
          <a:xfrm>
            <a:off x="1723799" y="2500332"/>
            <a:ext cx="8744402" cy="1446550"/>
          </a:xfrm>
          <a:prstGeom prst="rect">
            <a:avLst/>
          </a:prstGeom>
          <a:noFill/>
        </p:spPr>
        <p:txBody>
          <a:bodyPr wrap="square" rtlCol="0">
            <a:spAutoFit/>
          </a:bodyPr>
          <a:lstStyle/>
          <a:p>
            <a:pPr lvl="0">
              <a:buFont typeface="Wingdings" panose="05000000000000000000" pitchFamily="2" charset="2"/>
              <a:buChar char="è"/>
            </a:pPr>
            <a:r>
              <a:rPr lang="fr-FR" sz="2800" dirty="0">
                <a:latin typeface="Playfair Display" panose="00000500000000000000" pitchFamily="2" charset="0"/>
              </a:rPr>
              <a:t>3 pôles de contenu</a:t>
            </a:r>
            <a:endParaRPr lang="fr-FR" sz="1800" b="1" i="0" u="none" strike="noStrike" baseline="0" dirty="0">
              <a:latin typeface="Avenir Next LT Pro" panose="020B0504020202020204" pitchFamily="34" charset="0"/>
            </a:endParaRPr>
          </a:p>
          <a:p>
            <a:pPr lvl="0"/>
            <a:r>
              <a:rPr lang="fr-FR" sz="1800" b="0" i="0" u="none" strike="noStrike" baseline="0" dirty="0">
                <a:latin typeface="Avenir Next LT Pro" panose="020B0504020202020204" pitchFamily="34" charset="0"/>
              </a:rPr>
              <a:t> </a:t>
            </a:r>
            <a:endParaRPr lang="fr-FR" dirty="0">
              <a:solidFill>
                <a:prstClr val="black"/>
              </a:solidFill>
              <a:latin typeface="Avenir Next LT Pro" panose="020B05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br>
              <a:rPr lang="fr-FR" sz="1800" b="0" i="0" u="none" strike="noStrike" baseline="0" dirty="0">
                <a:latin typeface="Avenir Next LT Pro" panose="020B0504020202020204" pitchFamily="34" charset="0"/>
              </a:rPr>
            </a:br>
            <a:r>
              <a:rPr lang="fr-FR" sz="1800" b="0" i="0" u="none" strike="noStrike" baseline="0" dirty="0">
                <a:latin typeface="Avenir Next LT Pro" panose="020B0504020202020204" pitchFamily="34" charset="0"/>
              </a:rPr>
              <a:t> </a:t>
            </a:r>
            <a:r>
              <a:rPr lang="fr-FR" sz="2400" dirty="0">
                <a:latin typeface="Avenir Next LT Pro" panose="020B0504020202020204" pitchFamily="34" charset="0"/>
                <a:cs typeface="Calibri Light" panose="020F0302020204030204" pitchFamily="34" charset="0"/>
              </a:rPr>
              <a:t>	</a:t>
            </a:r>
          </a:p>
        </p:txBody>
      </p:sp>
      <p:sp>
        <p:nvSpPr>
          <p:cNvPr id="2" name="Rectangle : coins arrondis 1">
            <a:extLst>
              <a:ext uri="{FF2B5EF4-FFF2-40B4-BE49-F238E27FC236}">
                <a16:creationId xmlns:a16="http://schemas.microsoft.com/office/drawing/2014/main" id="{523EA172-7632-CD7B-E507-DAE9DB6F6747}"/>
              </a:ext>
            </a:extLst>
          </p:cNvPr>
          <p:cNvSpPr/>
          <p:nvPr/>
        </p:nvSpPr>
        <p:spPr>
          <a:xfrm>
            <a:off x="1118681" y="3675666"/>
            <a:ext cx="2577830" cy="899809"/>
          </a:xfrm>
          <a:prstGeom prst="round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fr-FR" sz="2400" b="1" dirty="0">
                <a:latin typeface="Playfair Display" panose="00000500000000000000" pitchFamily="2" charset="0"/>
              </a:rPr>
              <a:t>EMOTION</a:t>
            </a:r>
          </a:p>
        </p:txBody>
      </p:sp>
      <p:sp>
        <p:nvSpPr>
          <p:cNvPr id="3" name="Rectangle : coins arrondis 2">
            <a:extLst>
              <a:ext uri="{FF2B5EF4-FFF2-40B4-BE49-F238E27FC236}">
                <a16:creationId xmlns:a16="http://schemas.microsoft.com/office/drawing/2014/main" id="{36D48E83-5B55-0C12-5FA7-2CB86A0ED336}"/>
              </a:ext>
            </a:extLst>
          </p:cNvPr>
          <p:cNvSpPr/>
          <p:nvPr/>
        </p:nvSpPr>
        <p:spPr>
          <a:xfrm>
            <a:off x="4656307" y="3706030"/>
            <a:ext cx="2577830" cy="899809"/>
          </a:xfrm>
          <a:prstGeom prst="round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fr-FR" sz="2400" b="1" dirty="0">
                <a:latin typeface="Playfair Display" panose="00000500000000000000" pitchFamily="2" charset="0"/>
              </a:rPr>
              <a:t>INSPIRATION</a:t>
            </a:r>
          </a:p>
        </p:txBody>
      </p:sp>
      <p:sp>
        <p:nvSpPr>
          <p:cNvPr id="4" name="Rectangle : coins arrondis 3">
            <a:extLst>
              <a:ext uri="{FF2B5EF4-FFF2-40B4-BE49-F238E27FC236}">
                <a16:creationId xmlns:a16="http://schemas.microsoft.com/office/drawing/2014/main" id="{ED44C370-5A69-AC92-CB2B-18F57C3FCBBA}"/>
              </a:ext>
            </a:extLst>
          </p:cNvPr>
          <p:cNvSpPr/>
          <p:nvPr/>
        </p:nvSpPr>
        <p:spPr>
          <a:xfrm>
            <a:off x="8424153" y="3706030"/>
            <a:ext cx="2577830" cy="899809"/>
          </a:xfrm>
          <a:prstGeom prst="round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fr-FR" sz="2400" b="1" dirty="0">
                <a:latin typeface="Playfair Display" panose="00000500000000000000" pitchFamily="2" charset="0"/>
              </a:rPr>
              <a:t>CONSEIL</a:t>
            </a:r>
          </a:p>
        </p:txBody>
      </p:sp>
      <p:sp>
        <p:nvSpPr>
          <p:cNvPr id="5" name="ZoneTexte 4">
            <a:extLst>
              <a:ext uri="{FF2B5EF4-FFF2-40B4-BE49-F238E27FC236}">
                <a16:creationId xmlns:a16="http://schemas.microsoft.com/office/drawing/2014/main" id="{9B3A1043-6F85-97C9-B930-DCA400EA6891}"/>
              </a:ext>
            </a:extLst>
          </p:cNvPr>
          <p:cNvSpPr txBox="1"/>
          <p:nvPr/>
        </p:nvSpPr>
        <p:spPr>
          <a:xfrm>
            <a:off x="1723799" y="5152580"/>
            <a:ext cx="8744402" cy="1046440"/>
          </a:xfrm>
          <a:prstGeom prst="rect">
            <a:avLst/>
          </a:prstGeom>
          <a:noFill/>
        </p:spPr>
        <p:txBody>
          <a:bodyPr wrap="square" rtlCol="0">
            <a:spAutoFit/>
          </a:bodyPr>
          <a:lstStyle/>
          <a:p>
            <a:pPr lvl="0"/>
            <a:r>
              <a:rPr lang="fr-FR" sz="2000" dirty="0">
                <a:latin typeface="Avenir Next LT Pro" panose="020B0504020202020204" pitchFamily="34" charset="0"/>
              </a:rPr>
              <a:t>Un planning éditorial à construire autour de ces 3 pôles </a:t>
            </a:r>
            <a:endParaRPr lang="fr-FR" sz="1400" dirty="0">
              <a:solidFill>
                <a:prstClr val="black"/>
              </a:solidFill>
              <a:latin typeface="Avenir Next LT Pro" panose="020B05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br>
              <a:rPr lang="fr-FR" sz="1800" b="0" i="0" u="none" strike="noStrike" baseline="0" dirty="0">
                <a:latin typeface="Avenir Next LT Pro" panose="020B0504020202020204" pitchFamily="34" charset="0"/>
              </a:rPr>
            </a:br>
            <a:r>
              <a:rPr lang="fr-FR" sz="1800" b="0" i="0" u="none" strike="noStrike" baseline="0" dirty="0">
                <a:latin typeface="Avenir Next LT Pro" panose="020B0504020202020204" pitchFamily="34" charset="0"/>
              </a:rPr>
              <a:t> </a:t>
            </a:r>
            <a:r>
              <a:rPr lang="fr-FR" sz="2400" dirty="0">
                <a:latin typeface="Avenir Next LT Pro" panose="020B0504020202020204" pitchFamily="34" charset="0"/>
                <a:cs typeface="Calibri Light" panose="020F0302020204030204" pitchFamily="34" charset="0"/>
              </a:rPr>
              <a:t>	</a:t>
            </a:r>
          </a:p>
        </p:txBody>
      </p:sp>
    </p:spTree>
    <p:extLst>
      <p:ext uri="{BB962C8B-B14F-4D97-AF65-F5344CB8AC3E}">
        <p14:creationId xmlns:p14="http://schemas.microsoft.com/office/powerpoint/2010/main" val="26122006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8" descr="fond.jpg">
            <a:extLst>
              <a:ext uri="{FF2B5EF4-FFF2-40B4-BE49-F238E27FC236}">
                <a16:creationId xmlns:a16="http://schemas.microsoft.com/office/drawing/2014/main" id="{56A586ED-5115-4482-862A-6AE2DFED667F}"/>
              </a:ext>
            </a:extLst>
          </p:cNvPr>
          <p:cNvPicPr>
            <a:picLocks noChangeAspect="1"/>
          </p:cNvPicPr>
          <p:nvPr/>
        </p:nvPicPr>
        <p:blipFill>
          <a:blip r:embed="rId2">
            <a:extLst>
              <a:ext uri="{28A0092B-C50C-407E-A947-70E740481C1C}">
                <a14:useLocalDpi xmlns:a14="http://schemas.microsoft.com/office/drawing/2010/main" val="0"/>
              </a:ext>
            </a:extLst>
          </a:blip>
          <a:srcRect b="6944"/>
          <a:stretch>
            <a:fillRect/>
          </a:stretch>
        </p:blipFill>
        <p:spPr bwMode="auto">
          <a:xfrm>
            <a:off x="0" y="0"/>
            <a:ext cx="12192000" cy="6899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B9B66544-FB8C-7054-9ABB-21F9F0C05B40}"/>
              </a:ext>
            </a:extLst>
          </p:cNvPr>
          <p:cNvSpPr/>
          <p:nvPr/>
        </p:nvSpPr>
        <p:spPr>
          <a:xfrm>
            <a:off x="1429966" y="2433599"/>
            <a:ext cx="8803532" cy="163685"/>
          </a:xfrm>
          <a:prstGeom prst="rect">
            <a:avLst/>
          </a:prstGeom>
          <a:solidFill>
            <a:srgbClr val="96B8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2">
            <a:extLst>
              <a:ext uri="{FF2B5EF4-FFF2-40B4-BE49-F238E27FC236}">
                <a16:creationId xmlns:a16="http://schemas.microsoft.com/office/drawing/2014/main" id="{286D2876-8804-A043-A8A6-96F536282A45}"/>
              </a:ext>
            </a:extLst>
          </p:cNvPr>
          <p:cNvSpPr txBox="1">
            <a:spLocks noChangeArrowheads="1"/>
          </p:cNvSpPr>
          <p:nvPr/>
        </p:nvSpPr>
        <p:spPr bwMode="auto">
          <a:xfrm>
            <a:off x="497408" y="827135"/>
            <a:ext cx="7949549" cy="584775"/>
          </a:xfrm>
          <a:prstGeom prst="rect">
            <a:avLst/>
          </a:prstGeom>
          <a:noFill/>
        </p:spPr>
        <p:txBody>
          <a:bodyPr wrap="none">
            <a:spAutoFit/>
          </a:bodyPr>
          <a:lstStyle>
            <a:defPPr>
              <a:defRPr lang="fr-FR"/>
            </a:defPPr>
            <a:lvl1pPr>
              <a:defRPr sz="3600">
                <a:solidFill>
                  <a:schemeClr val="tx1">
                    <a:lumMod val="85000"/>
                    <a:lumOff val="15000"/>
                  </a:schemeClr>
                </a:solidFill>
              </a:defRPr>
            </a:lvl1pPr>
          </a:lstStyle>
          <a:p>
            <a:pPr marR="0" lvl="0" indent="0" fontAlgn="base">
              <a:lnSpc>
                <a:spcPct val="100000"/>
              </a:lnSpc>
              <a:spcBef>
                <a:spcPct val="0"/>
              </a:spcBef>
              <a:spcAft>
                <a:spcPct val="0"/>
              </a:spcAft>
              <a:buClrTx/>
              <a:buSzTx/>
              <a:buFontTx/>
              <a:buNone/>
              <a:tabLst/>
              <a:defRPr/>
            </a:pPr>
            <a:r>
              <a:rPr lang="fr-FR" sz="3200" b="1" spc="300" dirty="0">
                <a:solidFill>
                  <a:schemeClr val="tx1"/>
                </a:solidFill>
                <a:latin typeface="Avenir Next LT Pro" panose="020B0504020202020204" pitchFamily="34" charset="0"/>
              </a:rPr>
              <a:t>Idées de thématiques/activation </a:t>
            </a:r>
          </a:p>
        </p:txBody>
      </p:sp>
      <p:sp>
        <p:nvSpPr>
          <p:cNvPr id="8" name="ZoneTexte 7">
            <a:extLst>
              <a:ext uri="{FF2B5EF4-FFF2-40B4-BE49-F238E27FC236}">
                <a16:creationId xmlns:a16="http://schemas.microsoft.com/office/drawing/2014/main" id="{7B5F9ED2-321F-49A0-A5BF-70E9763A107F}"/>
              </a:ext>
            </a:extLst>
          </p:cNvPr>
          <p:cNvSpPr txBox="1"/>
          <p:nvPr/>
        </p:nvSpPr>
        <p:spPr>
          <a:xfrm>
            <a:off x="1354147" y="2124609"/>
            <a:ext cx="9239273" cy="4062651"/>
          </a:xfrm>
          <a:prstGeom prst="rect">
            <a:avLst/>
          </a:prstGeom>
          <a:noFill/>
        </p:spPr>
        <p:txBody>
          <a:bodyPr wrap="square" rtlCol="0">
            <a:spAutoFit/>
          </a:bodyPr>
          <a:lstStyle/>
          <a:p>
            <a:pPr lvl="0"/>
            <a:r>
              <a:rPr lang="fr-FR" sz="2800" b="1" dirty="0">
                <a:latin typeface="Playfair Display" panose="00000500000000000000" pitchFamily="2" charset="0"/>
              </a:rPr>
              <a:t>DESAISONNALISER / MULTIPLIER LES OCCASIONS</a:t>
            </a:r>
            <a:br>
              <a:rPr lang="fr-FR" sz="2800" dirty="0">
                <a:latin typeface="Playfair Display" panose="00000500000000000000" pitchFamily="2" charset="0"/>
              </a:rPr>
            </a:br>
            <a:endParaRPr lang="fr-FR" sz="2800" dirty="0">
              <a:latin typeface="Playfair Display" panose="00000500000000000000" pitchFamily="2" charset="0"/>
            </a:endParaRPr>
          </a:p>
          <a:p>
            <a:pPr lvl="0"/>
            <a:r>
              <a:rPr lang="fr-FR" sz="2400" dirty="0">
                <a:latin typeface="Playfair Display" panose="00000500000000000000" pitchFamily="2" charset="0"/>
              </a:rPr>
              <a:t>Donner des occasions (originales et plus ou moins crédibles) d’offrir des fleurs (Permis de conduire, diplôme, nouveau job, fête des belles mères, déménagement, journée Internationale de xxx, etc…)</a:t>
            </a:r>
          </a:p>
          <a:p>
            <a:pPr lvl="0">
              <a:buFont typeface="Wingdings" panose="05000000000000000000" pitchFamily="2" charset="2"/>
              <a:buChar char="è"/>
            </a:pPr>
            <a:r>
              <a:rPr lang="fr-FR" sz="2400" dirty="0">
                <a:latin typeface="Playfair Display" panose="00000500000000000000" pitchFamily="2" charset="0"/>
              </a:rPr>
              <a:t>En termes de tonalité rédac, on pourrait être sur «</a:t>
            </a:r>
            <a:r>
              <a:rPr lang="fr-FR" sz="2400" b="1" dirty="0">
                <a:latin typeface="Playfair Display" panose="00000500000000000000" pitchFamily="2" charset="0"/>
              </a:rPr>
              <a:t> 52 bonnes raisons d’offrir des fleurs </a:t>
            </a:r>
            <a:r>
              <a:rPr lang="fr-FR" sz="2400" dirty="0">
                <a:latin typeface="Playfair Display" panose="00000500000000000000" pitchFamily="2" charset="0"/>
              </a:rPr>
              <a:t>» avec une bonne raison par semaine</a:t>
            </a:r>
          </a:p>
          <a:p>
            <a:pPr lvl="0"/>
            <a:endParaRPr lang="fr-FR" sz="1600" dirty="0">
              <a:solidFill>
                <a:prstClr val="black"/>
              </a:solidFill>
              <a:latin typeface="Avenir Next LT Pro" panose="020B05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br>
              <a:rPr lang="fr-FR" sz="1800" b="0" i="0" u="none" strike="noStrike" baseline="0" dirty="0">
                <a:latin typeface="Avenir Next LT Pro" panose="020B0504020202020204" pitchFamily="34" charset="0"/>
              </a:rPr>
            </a:br>
            <a:r>
              <a:rPr lang="fr-FR" sz="1800" b="0" i="0" u="none" strike="noStrike" baseline="0" dirty="0">
                <a:latin typeface="Avenir Next LT Pro" panose="020B0504020202020204" pitchFamily="34" charset="0"/>
              </a:rPr>
              <a:t> </a:t>
            </a:r>
            <a:r>
              <a:rPr lang="fr-FR" sz="2400" dirty="0">
                <a:latin typeface="Avenir Next LT Pro" panose="020B0504020202020204" pitchFamily="34" charset="0"/>
                <a:cs typeface="Calibri Light" panose="020F0302020204030204" pitchFamily="34" charset="0"/>
              </a:rPr>
              <a:t>	</a:t>
            </a:r>
          </a:p>
        </p:txBody>
      </p:sp>
    </p:spTree>
    <p:extLst>
      <p:ext uri="{BB962C8B-B14F-4D97-AF65-F5344CB8AC3E}">
        <p14:creationId xmlns:p14="http://schemas.microsoft.com/office/powerpoint/2010/main" val="21466317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8" descr="fond.jpg">
            <a:extLst>
              <a:ext uri="{FF2B5EF4-FFF2-40B4-BE49-F238E27FC236}">
                <a16:creationId xmlns:a16="http://schemas.microsoft.com/office/drawing/2014/main" id="{56A586ED-5115-4482-862A-6AE2DFED667F}"/>
              </a:ext>
            </a:extLst>
          </p:cNvPr>
          <p:cNvPicPr>
            <a:picLocks noChangeAspect="1"/>
          </p:cNvPicPr>
          <p:nvPr/>
        </p:nvPicPr>
        <p:blipFill>
          <a:blip r:embed="rId2">
            <a:extLst>
              <a:ext uri="{28A0092B-C50C-407E-A947-70E740481C1C}">
                <a14:useLocalDpi xmlns:a14="http://schemas.microsoft.com/office/drawing/2010/main" val="0"/>
              </a:ext>
            </a:extLst>
          </a:blip>
          <a:srcRect b="6944"/>
          <a:stretch>
            <a:fillRect/>
          </a:stretch>
        </p:blipFill>
        <p:spPr bwMode="auto">
          <a:xfrm>
            <a:off x="0" y="0"/>
            <a:ext cx="12192000" cy="6899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a:extLst>
              <a:ext uri="{FF2B5EF4-FFF2-40B4-BE49-F238E27FC236}">
                <a16:creationId xmlns:a16="http://schemas.microsoft.com/office/drawing/2014/main" id="{4F916AB1-A4A7-3917-9DEF-35A28FA145B4}"/>
              </a:ext>
            </a:extLst>
          </p:cNvPr>
          <p:cNvSpPr/>
          <p:nvPr/>
        </p:nvSpPr>
        <p:spPr>
          <a:xfrm>
            <a:off x="1499733" y="2375233"/>
            <a:ext cx="4492505" cy="173414"/>
          </a:xfrm>
          <a:prstGeom prst="rect">
            <a:avLst/>
          </a:prstGeom>
          <a:solidFill>
            <a:srgbClr val="96B8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2">
            <a:extLst>
              <a:ext uri="{FF2B5EF4-FFF2-40B4-BE49-F238E27FC236}">
                <a16:creationId xmlns:a16="http://schemas.microsoft.com/office/drawing/2014/main" id="{286D2876-8804-A043-A8A6-96F536282A45}"/>
              </a:ext>
            </a:extLst>
          </p:cNvPr>
          <p:cNvSpPr txBox="1">
            <a:spLocks noChangeArrowheads="1"/>
          </p:cNvSpPr>
          <p:nvPr/>
        </p:nvSpPr>
        <p:spPr bwMode="auto">
          <a:xfrm>
            <a:off x="497408" y="827135"/>
            <a:ext cx="7949549" cy="584775"/>
          </a:xfrm>
          <a:prstGeom prst="rect">
            <a:avLst/>
          </a:prstGeom>
          <a:noFill/>
        </p:spPr>
        <p:txBody>
          <a:bodyPr wrap="none">
            <a:spAutoFit/>
          </a:bodyPr>
          <a:lstStyle>
            <a:defPPr>
              <a:defRPr lang="fr-FR"/>
            </a:defPPr>
            <a:lvl1pPr>
              <a:defRPr sz="3600">
                <a:solidFill>
                  <a:schemeClr val="tx1">
                    <a:lumMod val="85000"/>
                    <a:lumOff val="15000"/>
                  </a:schemeClr>
                </a:solidFill>
              </a:defRPr>
            </a:lvl1pPr>
          </a:lstStyle>
          <a:p>
            <a:pPr marR="0" lvl="0" indent="0" fontAlgn="base">
              <a:lnSpc>
                <a:spcPct val="100000"/>
              </a:lnSpc>
              <a:spcBef>
                <a:spcPct val="0"/>
              </a:spcBef>
              <a:spcAft>
                <a:spcPct val="0"/>
              </a:spcAft>
              <a:buClrTx/>
              <a:buSzTx/>
              <a:buFontTx/>
              <a:buNone/>
              <a:tabLst/>
              <a:defRPr/>
            </a:pPr>
            <a:r>
              <a:rPr lang="fr-FR" sz="3200" b="1" spc="300" dirty="0">
                <a:solidFill>
                  <a:schemeClr val="tx1"/>
                </a:solidFill>
                <a:latin typeface="Avenir Next LT Pro" panose="020B0504020202020204" pitchFamily="34" charset="0"/>
              </a:rPr>
              <a:t>Idées de thématiques/activation </a:t>
            </a:r>
          </a:p>
        </p:txBody>
      </p:sp>
      <p:sp>
        <p:nvSpPr>
          <p:cNvPr id="8" name="ZoneTexte 7">
            <a:extLst>
              <a:ext uri="{FF2B5EF4-FFF2-40B4-BE49-F238E27FC236}">
                <a16:creationId xmlns:a16="http://schemas.microsoft.com/office/drawing/2014/main" id="{7B5F9ED2-321F-49A0-A5BF-70E9763A107F}"/>
              </a:ext>
            </a:extLst>
          </p:cNvPr>
          <p:cNvSpPr txBox="1"/>
          <p:nvPr/>
        </p:nvSpPr>
        <p:spPr>
          <a:xfrm>
            <a:off x="1383330" y="2058791"/>
            <a:ext cx="9239273" cy="3447098"/>
          </a:xfrm>
          <a:prstGeom prst="rect">
            <a:avLst/>
          </a:prstGeom>
          <a:noFill/>
        </p:spPr>
        <p:txBody>
          <a:bodyPr wrap="square" rtlCol="0">
            <a:spAutoFit/>
          </a:bodyPr>
          <a:lstStyle/>
          <a:p>
            <a:pPr lvl="0"/>
            <a:r>
              <a:rPr lang="fr-FR" sz="2800" b="1" dirty="0">
                <a:latin typeface="Playfair Display" panose="00000500000000000000" pitchFamily="2" charset="0"/>
              </a:rPr>
              <a:t>EXPRESSION D’EMOTION</a:t>
            </a:r>
            <a:br>
              <a:rPr lang="fr-FR" sz="2800" b="1" dirty="0">
                <a:latin typeface="Playfair Display" panose="00000500000000000000" pitchFamily="2" charset="0"/>
              </a:rPr>
            </a:br>
            <a:endParaRPr lang="fr-FR" sz="2800" b="1" dirty="0">
              <a:latin typeface="Playfair Display" panose="00000500000000000000" pitchFamily="2" charset="0"/>
            </a:endParaRPr>
          </a:p>
          <a:p>
            <a:pPr lvl="0"/>
            <a:r>
              <a:rPr lang="fr-FR" sz="2400" dirty="0">
                <a:latin typeface="Playfair Display" panose="00000500000000000000" pitchFamily="2" charset="0"/>
              </a:rPr>
              <a:t>Des photos portraits d’émotion </a:t>
            </a:r>
            <a:br>
              <a:rPr lang="fr-FR" sz="2400" dirty="0">
                <a:latin typeface="Playfair Display" panose="00000500000000000000" pitchFamily="2" charset="0"/>
              </a:rPr>
            </a:br>
            <a:r>
              <a:rPr lang="fr-FR" sz="2400" dirty="0">
                <a:latin typeface="Playfair Display" panose="00000500000000000000" pitchFamily="2" charset="0"/>
              </a:rPr>
              <a:t>hallucinantes disproportionnées.</a:t>
            </a:r>
          </a:p>
          <a:p>
            <a:pPr lvl="0"/>
            <a:endParaRPr lang="fr-FR" sz="2400" dirty="0">
              <a:solidFill>
                <a:prstClr val="black"/>
              </a:solidFill>
              <a:latin typeface="Playfair Display" panose="00000500000000000000" pitchFamily="2" charset="0"/>
            </a:endParaRPr>
          </a:p>
          <a:p>
            <a:pPr lvl="0"/>
            <a:r>
              <a:rPr lang="fr-FR" sz="2400" dirty="0">
                <a:solidFill>
                  <a:prstClr val="black"/>
                </a:solidFill>
                <a:latin typeface="Playfair Display" panose="00000500000000000000" pitchFamily="2" charset="0"/>
              </a:rPr>
              <a:t>Associer un jeu concours </a:t>
            </a:r>
            <a:br>
              <a:rPr lang="fr-FR" sz="2400" dirty="0">
                <a:solidFill>
                  <a:prstClr val="black"/>
                </a:solidFill>
                <a:latin typeface="Playfair Display" panose="00000500000000000000" pitchFamily="2" charset="0"/>
              </a:rPr>
            </a:br>
            <a:r>
              <a:rPr lang="fr-FR" sz="2400" dirty="0">
                <a:solidFill>
                  <a:prstClr val="black"/>
                </a:solidFill>
                <a:latin typeface="Playfair Display" panose="00000500000000000000" pitchFamily="2" charset="0"/>
              </a:rPr>
              <a:t>pour inciter à partager leurs photos d’émotion </a:t>
            </a:r>
            <a:endParaRPr lang="fr-FR" sz="1600" dirty="0">
              <a:solidFill>
                <a:prstClr val="black"/>
              </a:solidFill>
              <a:latin typeface="Avenir Next LT Pro" panose="020B05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br>
              <a:rPr lang="fr-FR" sz="1800" b="0" i="0" u="none" strike="noStrike" baseline="0" dirty="0">
                <a:latin typeface="Avenir Next LT Pro" panose="020B0504020202020204" pitchFamily="34" charset="0"/>
              </a:rPr>
            </a:br>
            <a:r>
              <a:rPr lang="fr-FR" sz="1800" b="0" i="0" u="none" strike="noStrike" baseline="0" dirty="0">
                <a:latin typeface="Avenir Next LT Pro" panose="020B0504020202020204" pitchFamily="34" charset="0"/>
              </a:rPr>
              <a:t> </a:t>
            </a:r>
            <a:r>
              <a:rPr lang="fr-FR" sz="2400" dirty="0">
                <a:latin typeface="Avenir Next LT Pro" panose="020B0504020202020204" pitchFamily="34" charset="0"/>
                <a:cs typeface="Calibri Light" panose="020F0302020204030204" pitchFamily="34" charset="0"/>
              </a:rPr>
              <a:t>	</a:t>
            </a:r>
          </a:p>
        </p:txBody>
      </p:sp>
      <p:pic>
        <p:nvPicPr>
          <p:cNvPr id="1026" name="Picture 2" descr="Hou La La! Bonheur, Rêve, Amusement, Concept De Joie. Très Heureuse Fille  Brune Mignonne Excitée Saute, Portant Des Vêtements Décontractés,  Chaussures Blanches, Sur Fond Bleu Clair Pur Banque D'Images et Photos  Libres">
            <a:extLst>
              <a:ext uri="{FF2B5EF4-FFF2-40B4-BE49-F238E27FC236}">
                <a16:creationId xmlns:a16="http://schemas.microsoft.com/office/drawing/2014/main" id="{884310F1-8C57-5D92-FA40-B330CED85EF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5416" t="20588" r="19284" b="31773"/>
          <a:stretch/>
        </p:blipFill>
        <p:spPr bwMode="auto">
          <a:xfrm>
            <a:off x="8446957" y="1816432"/>
            <a:ext cx="2529192" cy="32670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31811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4A6BD6C5-FB6E-2D95-DFF8-F60DBFDE2209}"/>
              </a:ext>
            </a:extLst>
          </p:cNvPr>
          <p:cNvSpPr txBox="1">
            <a:spLocks/>
          </p:cNvSpPr>
          <p:nvPr/>
        </p:nvSpPr>
        <p:spPr>
          <a:xfrm>
            <a:off x="466568" y="384313"/>
            <a:ext cx="6449637" cy="5245950"/>
          </a:xfrm>
          <a:prstGeom prst="rect">
            <a:avLst/>
          </a:prstGeom>
        </p:spPr>
        <p:txBody>
          <a:bodyPr>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a:r>
              <a:rPr lang="fr-FR" altLang="fr-FR" sz="3200" dirty="0">
                <a:latin typeface="Playfair Display" panose="00000500000000000000" pitchFamily="2" charset="0"/>
                <a:ea typeface="Helvetica" panose="020B0604020202020204" pitchFamily="34" charset="0"/>
              </a:rPr>
              <a:t>Enjeu de la démarche</a:t>
            </a:r>
            <a:br>
              <a:rPr lang="fr-FR" altLang="fr-FR" sz="1800" b="1" dirty="0">
                <a:latin typeface="Playfair Display" panose="00000500000000000000" pitchFamily="2" charset="0"/>
                <a:ea typeface="Helvetica" panose="020B0604020202020204" pitchFamily="34" charset="0"/>
              </a:rPr>
            </a:br>
            <a:br>
              <a:rPr lang="fr-FR" altLang="fr-FR" sz="1800" b="1" dirty="0">
                <a:latin typeface="Playfair Display" panose="00000500000000000000" pitchFamily="2" charset="0"/>
                <a:ea typeface="Helvetica" panose="020B0604020202020204" pitchFamily="34" charset="0"/>
              </a:rPr>
            </a:br>
            <a:br>
              <a:rPr lang="fr-FR" altLang="fr-FR" sz="1800" b="1" dirty="0">
                <a:latin typeface="Playfair Display" panose="00000500000000000000" pitchFamily="2" charset="0"/>
                <a:ea typeface="Helvetica" panose="020B0604020202020204" pitchFamily="34" charset="0"/>
              </a:rPr>
            </a:br>
            <a:br>
              <a:rPr lang="fr-FR" altLang="fr-FR" sz="1800" b="1" dirty="0">
                <a:latin typeface="Playfair Display" panose="00000500000000000000" pitchFamily="2" charset="0"/>
                <a:ea typeface="Helvetica" panose="020B0604020202020204" pitchFamily="34" charset="0"/>
              </a:rPr>
            </a:br>
            <a:r>
              <a:rPr lang="fr-FR" altLang="fr-FR" sz="2800" b="1" dirty="0">
                <a:latin typeface="Avenir Next LT Pro" panose="020B0504020202020204" pitchFamily="34" charset="0"/>
                <a:ea typeface="Helvetica" panose="020B0604020202020204" pitchFamily="34" charset="0"/>
                <a:sym typeface="Wingdings" panose="05000000000000000000" pitchFamily="2" charset="2"/>
              </a:rPr>
              <a:t> </a:t>
            </a:r>
            <a:r>
              <a:rPr lang="fr-FR" sz="2800" dirty="0">
                <a:latin typeface="Avenir Next LT Pro" panose="020B0504020202020204" pitchFamily="34" charset="0"/>
              </a:rPr>
              <a:t>Renforcer la désirabilité et la visibilité de la marque &amp; accroitre la dynamique commerciale au moment des grandes fêtes</a:t>
            </a:r>
            <a:br>
              <a:rPr lang="fr-FR" altLang="fr-FR" sz="1800" dirty="0">
                <a:latin typeface="Avenir Next LT Pro" panose="020B0504020202020204" pitchFamily="34" charset="0"/>
                <a:ea typeface="Helvetica" panose="020B0604020202020204" pitchFamily="34" charset="0"/>
              </a:rPr>
            </a:br>
            <a:br>
              <a:rPr lang="fr-FR" altLang="fr-FR" sz="1400" dirty="0">
                <a:latin typeface="Playfair Display" panose="00000500000000000000" pitchFamily="2" charset="0"/>
                <a:ea typeface="Helvetica" panose="020B0604020202020204" pitchFamily="34" charset="0"/>
              </a:rPr>
            </a:br>
            <a:br>
              <a:rPr lang="fr-FR" altLang="fr-FR" sz="1400" dirty="0">
                <a:latin typeface="Playfair Display" panose="00000500000000000000" pitchFamily="2" charset="0"/>
                <a:ea typeface="Helvetica" panose="020B0604020202020204" pitchFamily="34" charset="0"/>
              </a:rPr>
            </a:br>
            <a:r>
              <a:rPr lang="fr-FR" altLang="fr-FR" sz="1800" dirty="0">
                <a:latin typeface="Playfair Display" panose="00000500000000000000" pitchFamily="2" charset="0"/>
                <a:ea typeface="Helvetica" panose="020B0604020202020204" pitchFamily="34" charset="0"/>
              </a:rPr>
              <a:t> </a:t>
            </a:r>
            <a:endParaRPr lang="fr-FR" altLang="fr-FR" sz="1400" dirty="0">
              <a:latin typeface="Playfair Display" panose="00000500000000000000" pitchFamily="2" charset="0"/>
              <a:ea typeface="Helvetica" panose="020B0604020202020204" pitchFamily="34" charset="0"/>
            </a:endParaRPr>
          </a:p>
        </p:txBody>
      </p:sp>
      <p:sp>
        <p:nvSpPr>
          <p:cNvPr id="11" name="Rectangle 10">
            <a:extLst>
              <a:ext uri="{FF2B5EF4-FFF2-40B4-BE49-F238E27FC236}">
                <a16:creationId xmlns:a16="http://schemas.microsoft.com/office/drawing/2014/main" id="{18B0836D-6DEF-D4E3-0BFB-CF20F839115A}"/>
              </a:ext>
            </a:extLst>
          </p:cNvPr>
          <p:cNvSpPr/>
          <p:nvPr/>
        </p:nvSpPr>
        <p:spPr>
          <a:xfrm rot="16200000">
            <a:off x="7125755" y="3529736"/>
            <a:ext cx="2266950" cy="2266950"/>
          </a:xfrm>
          <a:prstGeom prst="rect">
            <a:avLst/>
          </a:prstGeom>
          <a:solidFill>
            <a:srgbClr val="D9E2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Bouquet de roses &quot;Dragée&quot;, Bouquet fleurs fraîches | Monsieur Flower">
            <a:extLst>
              <a:ext uri="{FF2B5EF4-FFF2-40B4-BE49-F238E27FC236}">
                <a16:creationId xmlns:a16="http://schemas.microsoft.com/office/drawing/2014/main" id="{61B0ECE5-FA35-812D-B17E-E82CEA31522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27841" b="6522"/>
          <a:stretch/>
        </p:blipFill>
        <p:spPr bwMode="auto">
          <a:xfrm>
            <a:off x="9602255" y="1037531"/>
            <a:ext cx="2298334" cy="2266950"/>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5" descr="Une image contenant personne, plat&#10;&#10;Description générée automatiquement">
            <a:extLst>
              <a:ext uri="{FF2B5EF4-FFF2-40B4-BE49-F238E27FC236}">
                <a16:creationId xmlns:a16="http://schemas.microsoft.com/office/drawing/2014/main" id="{29F41D08-2259-7060-BBF7-70B4076C66A9}"/>
              </a:ext>
            </a:extLst>
          </p:cNvPr>
          <p:cNvPicPr>
            <a:picLocks noChangeAspect="1"/>
          </p:cNvPicPr>
          <p:nvPr/>
        </p:nvPicPr>
        <p:blipFill rotWithShape="1">
          <a:blip r:embed="rId3">
            <a:extLst>
              <a:ext uri="{28A0092B-C50C-407E-A947-70E740481C1C}">
                <a14:useLocalDpi xmlns:a14="http://schemas.microsoft.com/office/drawing/2010/main" val="0"/>
              </a:ext>
            </a:extLst>
          </a:blip>
          <a:srcRect l="39295" t="12618" r="15916" b="19713"/>
          <a:stretch/>
        </p:blipFill>
        <p:spPr>
          <a:xfrm>
            <a:off x="9626320" y="3529735"/>
            <a:ext cx="2274269" cy="2290735"/>
          </a:xfrm>
          <a:prstGeom prst="rect">
            <a:avLst/>
          </a:prstGeom>
        </p:spPr>
      </p:pic>
      <p:pic>
        <p:nvPicPr>
          <p:cNvPr id="8" name="Picture 2" descr="Marguerite Flowertruck Shop : des fleurs et des plantes ! - Vert Bobo">
            <a:extLst>
              <a:ext uri="{FF2B5EF4-FFF2-40B4-BE49-F238E27FC236}">
                <a16:creationId xmlns:a16="http://schemas.microsoft.com/office/drawing/2014/main" id="{A8545A4C-BF98-90DF-D54E-A5C4CE0B83E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7093" r="37584"/>
          <a:stretch/>
        </p:blipFill>
        <p:spPr bwMode="auto">
          <a:xfrm>
            <a:off x="7125755" y="1037531"/>
            <a:ext cx="2282642" cy="2266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704429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8" descr="fond.jpg">
            <a:extLst>
              <a:ext uri="{FF2B5EF4-FFF2-40B4-BE49-F238E27FC236}">
                <a16:creationId xmlns:a16="http://schemas.microsoft.com/office/drawing/2014/main" id="{56A586ED-5115-4482-862A-6AE2DFED667F}"/>
              </a:ext>
            </a:extLst>
          </p:cNvPr>
          <p:cNvPicPr>
            <a:picLocks noChangeAspect="1"/>
          </p:cNvPicPr>
          <p:nvPr/>
        </p:nvPicPr>
        <p:blipFill>
          <a:blip r:embed="rId2">
            <a:extLst>
              <a:ext uri="{28A0092B-C50C-407E-A947-70E740481C1C}">
                <a14:useLocalDpi xmlns:a14="http://schemas.microsoft.com/office/drawing/2010/main" val="0"/>
              </a:ext>
            </a:extLst>
          </a:blip>
          <a:srcRect b="6944"/>
          <a:stretch>
            <a:fillRect/>
          </a:stretch>
        </p:blipFill>
        <p:spPr bwMode="auto">
          <a:xfrm>
            <a:off x="0" y="0"/>
            <a:ext cx="12192000" cy="6899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a:extLst>
              <a:ext uri="{FF2B5EF4-FFF2-40B4-BE49-F238E27FC236}">
                <a16:creationId xmlns:a16="http://schemas.microsoft.com/office/drawing/2014/main" id="{6D0CF257-C234-D2FD-B27A-7C3DE79879A2}"/>
              </a:ext>
            </a:extLst>
          </p:cNvPr>
          <p:cNvSpPr/>
          <p:nvPr/>
        </p:nvSpPr>
        <p:spPr>
          <a:xfrm>
            <a:off x="1480225" y="2394689"/>
            <a:ext cx="2965315" cy="163686"/>
          </a:xfrm>
          <a:prstGeom prst="rect">
            <a:avLst/>
          </a:prstGeom>
          <a:solidFill>
            <a:srgbClr val="96B8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2">
            <a:extLst>
              <a:ext uri="{FF2B5EF4-FFF2-40B4-BE49-F238E27FC236}">
                <a16:creationId xmlns:a16="http://schemas.microsoft.com/office/drawing/2014/main" id="{286D2876-8804-A043-A8A6-96F536282A45}"/>
              </a:ext>
            </a:extLst>
          </p:cNvPr>
          <p:cNvSpPr txBox="1">
            <a:spLocks noChangeArrowheads="1"/>
          </p:cNvSpPr>
          <p:nvPr/>
        </p:nvSpPr>
        <p:spPr bwMode="auto">
          <a:xfrm>
            <a:off x="497408" y="827135"/>
            <a:ext cx="7949549" cy="584775"/>
          </a:xfrm>
          <a:prstGeom prst="rect">
            <a:avLst/>
          </a:prstGeom>
          <a:noFill/>
        </p:spPr>
        <p:txBody>
          <a:bodyPr wrap="none">
            <a:spAutoFit/>
          </a:bodyPr>
          <a:lstStyle>
            <a:defPPr>
              <a:defRPr lang="fr-FR"/>
            </a:defPPr>
            <a:lvl1pPr>
              <a:defRPr sz="3600">
                <a:solidFill>
                  <a:schemeClr val="tx1">
                    <a:lumMod val="85000"/>
                    <a:lumOff val="15000"/>
                  </a:schemeClr>
                </a:solidFill>
              </a:defRPr>
            </a:lvl1pPr>
          </a:lstStyle>
          <a:p>
            <a:pPr marR="0" lvl="0" indent="0" fontAlgn="base">
              <a:lnSpc>
                <a:spcPct val="100000"/>
              </a:lnSpc>
              <a:spcBef>
                <a:spcPct val="0"/>
              </a:spcBef>
              <a:spcAft>
                <a:spcPct val="0"/>
              </a:spcAft>
              <a:buClrTx/>
              <a:buSzTx/>
              <a:buFontTx/>
              <a:buNone/>
              <a:tabLst/>
              <a:defRPr/>
            </a:pPr>
            <a:r>
              <a:rPr lang="fr-FR" sz="3200" b="1" spc="300" dirty="0">
                <a:solidFill>
                  <a:schemeClr val="tx1"/>
                </a:solidFill>
                <a:latin typeface="Avenir Next LT Pro" panose="020B0504020202020204" pitchFamily="34" charset="0"/>
              </a:rPr>
              <a:t>Idées de thématiques/activation </a:t>
            </a:r>
          </a:p>
        </p:txBody>
      </p:sp>
      <p:sp>
        <p:nvSpPr>
          <p:cNvPr id="8" name="ZoneTexte 7">
            <a:extLst>
              <a:ext uri="{FF2B5EF4-FFF2-40B4-BE49-F238E27FC236}">
                <a16:creationId xmlns:a16="http://schemas.microsoft.com/office/drawing/2014/main" id="{7B5F9ED2-321F-49A0-A5BF-70E9763A107F}"/>
              </a:ext>
            </a:extLst>
          </p:cNvPr>
          <p:cNvSpPr txBox="1"/>
          <p:nvPr/>
        </p:nvSpPr>
        <p:spPr>
          <a:xfrm>
            <a:off x="1383330" y="2058791"/>
            <a:ext cx="9239273" cy="3447098"/>
          </a:xfrm>
          <a:prstGeom prst="rect">
            <a:avLst/>
          </a:prstGeom>
          <a:noFill/>
        </p:spPr>
        <p:txBody>
          <a:bodyPr wrap="square" rtlCol="0">
            <a:spAutoFit/>
          </a:bodyPr>
          <a:lstStyle/>
          <a:p>
            <a:pPr lvl="0"/>
            <a:r>
              <a:rPr lang="fr-FR" sz="2800" b="1" dirty="0">
                <a:latin typeface="Playfair Display" panose="00000500000000000000" pitchFamily="2" charset="0"/>
              </a:rPr>
              <a:t>DITES LE AVEC…</a:t>
            </a:r>
            <a:br>
              <a:rPr lang="fr-FR" sz="2800" b="1" dirty="0">
                <a:latin typeface="Playfair Display" panose="00000500000000000000" pitchFamily="2" charset="0"/>
              </a:rPr>
            </a:br>
            <a:endParaRPr lang="fr-FR" sz="2800" b="1" dirty="0">
              <a:latin typeface="Playfair Display" panose="00000500000000000000" pitchFamily="2" charset="0"/>
            </a:endParaRPr>
          </a:p>
          <a:p>
            <a:pPr lvl="0"/>
            <a:r>
              <a:rPr lang="fr-FR" sz="2400" dirty="0">
                <a:latin typeface="Playfair Display" panose="00000500000000000000" pitchFamily="2" charset="0"/>
              </a:rPr>
              <a:t>Expliquer le langage des fleurs, </a:t>
            </a:r>
            <a:br>
              <a:rPr lang="fr-FR" sz="2400" dirty="0">
                <a:latin typeface="Playfair Display" panose="00000500000000000000" pitchFamily="2" charset="0"/>
              </a:rPr>
            </a:br>
            <a:r>
              <a:rPr lang="fr-FR" sz="2400" dirty="0">
                <a:latin typeface="Playfair Display" panose="00000500000000000000" pitchFamily="2" charset="0"/>
              </a:rPr>
              <a:t>pour être sûr de choisir le bouquet </a:t>
            </a:r>
            <a:br>
              <a:rPr lang="fr-FR" sz="2400" dirty="0">
                <a:latin typeface="Playfair Display" panose="00000500000000000000" pitchFamily="2" charset="0"/>
              </a:rPr>
            </a:br>
            <a:r>
              <a:rPr lang="fr-FR" sz="2400" dirty="0">
                <a:latin typeface="Playfair Display" panose="00000500000000000000" pitchFamily="2" charset="0"/>
              </a:rPr>
              <a:t>correspondant aux sentiments </a:t>
            </a:r>
            <a:br>
              <a:rPr lang="fr-FR" sz="2400" dirty="0">
                <a:latin typeface="Playfair Display" panose="00000500000000000000" pitchFamily="2" charset="0"/>
              </a:rPr>
            </a:br>
            <a:r>
              <a:rPr lang="fr-FR" sz="2400" dirty="0">
                <a:latin typeface="Playfair Display" panose="00000500000000000000" pitchFamily="2" charset="0"/>
              </a:rPr>
              <a:t>que l’on souhaite véhiculer</a:t>
            </a:r>
            <a:br>
              <a:rPr lang="fr-FR" sz="1800" b="0" i="0" u="none" strike="noStrike" baseline="0" dirty="0">
                <a:latin typeface="Avenir Next LT Pro" panose="020B0504020202020204" pitchFamily="34" charset="0"/>
              </a:rPr>
            </a:br>
            <a:r>
              <a:rPr lang="fr-FR" sz="1800" b="0" i="0" u="none" strike="noStrike" baseline="0" dirty="0">
                <a:latin typeface="Avenir Next LT Pro" panose="020B0504020202020204" pitchFamily="34" charset="0"/>
              </a:rPr>
              <a:t> </a:t>
            </a:r>
            <a:endParaRPr lang="fr-FR" sz="2400" b="0" i="0" u="none" strike="noStrike" baseline="0" dirty="0">
              <a:latin typeface="Avenir Next LT Pro" panose="020B0504020202020204" pitchFamily="34" charset="0"/>
              <a:cs typeface="Calibri Light" panose="020F0302020204030204" pitchFamily="34" charset="0"/>
            </a:endParaRPr>
          </a:p>
          <a:p>
            <a:pPr lvl="0"/>
            <a:r>
              <a:rPr lang="fr-FR" sz="2400" dirty="0">
                <a:latin typeface="Avenir Next LT Pro" panose="020B0504020202020204" pitchFamily="34" charset="0"/>
                <a:cs typeface="Calibri Light" panose="020F0302020204030204" pitchFamily="34" charset="0"/>
              </a:rPr>
              <a:t>Pour une bonne nouvelle,</a:t>
            </a:r>
            <a:br>
              <a:rPr lang="fr-FR" sz="2400" dirty="0">
                <a:latin typeface="Avenir Next LT Pro" panose="020B0504020202020204" pitchFamily="34" charset="0"/>
                <a:cs typeface="Calibri Light" panose="020F0302020204030204" pitchFamily="34" charset="0"/>
              </a:rPr>
            </a:br>
            <a:r>
              <a:rPr lang="fr-FR" sz="2400" dirty="0">
                <a:latin typeface="Avenir Next LT Pro" panose="020B0504020202020204" pitchFamily="34" charset="0"/>
                <a:cs typeface="Calibri Light" panose="020F0302020204030204" pitchFamily="34" charset="0"/>
              </a:rPr>
              <a:t>c’est la Rose de Gueldre</a:t>
            </a:r>
          </a:p>
        </p:txBody>
      </p:sp>
      <p:pic>
        <p:nvPicPr>
          <p:cNvPr id="2052" name="Picture 4" descr="Nature et sens">
            <a:extLst>
              <a:ext uri="{FF2B5EF4-FFF2-40B4-BE49-F238E27FC236}">
                <a16:creationId xmlns:a16="http://schemas.microsoft.com/office/drawing/2014/main" id="{98378493-34D3-2BE3-E497-38E2C3531D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88031" y="2239045"/>
            <a:ext cx="3597613" cy="35976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57885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8" descr="fond.jpg">
            <a:extLst>
              <a:ext uri="{FF2B5EF4-FFF2-40B4-BE49-F238E27FC236}">
                <a16:creationId xmlns:a16="http://schemas.microsoft.com/office/drawing/2014/main" id="{56A586ED-5115-4482-862A-6AE2DFED667F}"/>
              </a:ext>
            </a:extLst>
          </p:cNvPr>
          <p:cNvPicPr>
            <a:picLocks noChangeAspect="1"/>
          </p:cNvPicPr>
          <p:nvPr/>
        </p:nvPicPr>
        <p:blipFill>
          <a:blip r:embed="rId2">
            <a:extLst>
              <a:ext uri="{28A0092B-C50C-407E-A947-70E740481C1C}">
                <a14:useLocalDpi xmlns:a14="http://schemas.microsoft.com/office/drawing/2010/main" val="0"/>
              </a:ext>
            </a:extLst>
          </a:blip>
          <a:srcRect b="6944"/>
          <a:stretch>
            <a:fillRect/>
          </a:stretch>
        </p:blipFill>
        <p:spPr bwMode="auto">
          <a:xfrm>
            <a:off x="0" y="0"/>
            <a:ext cx="12192000" cy="6899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D9F4344B-30D0-A869-E01C-7C449D46E14D}"/>
              </a:ext>
            </a:extLst>
          </p:cNvPr>
          <p:cNvSpPr/>
          <p:nvPr/>
        </p:nvSpPr>
        <p:spPr>
          <a:xfrm>
            <a:off x="963038" y="2102859"/>
            <a:ext cx="2723745" cy="136186"/>
          </a:xfrm>
          <a:prstGeom prst="rect">
            <a:avLst/>
          </a:prstGeom>
          <a:solidFill>
            <a:srgbClr val="96B8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2">
            <a:extLst>
              <a:ext uri="{FF2B5EF4-FFF2-40B4-BE49-F238E27FC236}">
                <a16:creationId xmlns:a16="http://schemas.microsoft.com/office/drawing/2014/main" id="{286D2876-8804-A043-A8A6-96F536282A45}"/>
              </a:ext>
            </a:extLst>
          </p:cNvPr>
          <p:cNvSpPr txBox="1">
            <a:spLocks noChangeArrowheads="1"/>
          </p:cNvSpPr>
          <p:nvPr/>
        </p:nvSpPr>
        <p:spPr bwMode="auto">
          <a:xfrm>
            <a:off x="497408" y="827135"/>
            <a:ext cx="7949549" cy="584775"/>
          </a:xfrm>
          <a:prstGeom prst="rect">
            <a:avLst/>
          </a:prstGeom>
          <a:noFill/>
        </p:spPr>
        <p:txBody>
          <a:bodyPr wrap="none">
            <a:spAutoFit/>
          </a:bodyPr>
          <a:lstStyle>
            <a:defPPr>
              <a:defRPr lang="fr-FR"/>
            </a:defPPr>
            <a:lvl1pPr>
              <a:defRPr sz="3600">
                <a:solidFill>
                  <a:schemeClr val="tx1">
                    <a:lumMod val="85000"/>
                    <a:lumOff val="15000"/>
                  </a:schemeClr>
                </a:solidFill>
              </a:defRPr>
            </a:lvl1pPr>
          </a:lstStyle>
          <a:p>
            <a:pPr marR="0" lvl="0" indent="0" fontAlgn="base">
              <a:lnSpc>
                <a:spcPct val="100000"/>
              </a:lnSpc>
              <a:spcBef>
                <a:spcPct val="0"/>
              </a:spcBef>
              <a:spcAft>
                <a:spcPct val="0"/>
              </a:spcAft>
              <a:buClrTx/>
              <a:buSzTx/>
              <a:buFontTx/>
              <a:buNone/>
              <a:tabLst/>
              <a:defRPr/>
            </a:pPr>
            <a:r>
              <a:rPr lang="fr-FR" sz="3200" b="1" spc="300" dirty="0">
                <a:solidFill>
                  <a:schemeClr val="tx1"/>
                </a:solidFill>
                <a:latin typeface="Avenir Next LT Pro" panose="020B0504020202020204" pitchFamily="34" charset="0"/>
              </a:rPr>
              <a:t>Idées de thématiques/activation </a:t>
            </a:r>
          </a:p>
        </p:txBody>
      </p:sp>
      <p:sp>
        <p:nvSpPr>
          <p:cNvPr id="8" name="ZoneTexte 7">
            <a:extLst>
              <a:ext uri="{FF2B5EF4-FFF2-40B4-BE49-F238E27FC236}">
                <a16:creationId xmlns:a16="http://schemas.microsoft.com/office/drawing/2014/main" id="{7B5F9ED2-321F-49A0-A5BF-70E9763A107F}"/>
              </a:ext>
            </a:extLst>
          </p:cNvPr>
          <p:cNvSpPr txBox="1"/>
          <p:nvPr/>
        </p:nvSpPr>
        <p:spPr>
          <a:xfrm>
            <a:off x="864221" y="1832221"/>
            <a:ext cx="7215921" cy="4647426"/>
          </a:xfrm>
          <a:prstGeom prst="rect">
            <a:avLst/>
          </a:prstGeom>
          <a:noFill/>
        </p:spPr>
        <p:txBody>
          <a:bodyPr wrap="square" rtlCol="0">
            <a:spAutoFit/>
          </a:bodyPr>
          <a:lstStyle/>
          <a:p>
            <a:pPr lvl="0"/>
            <a:r>
              <a:rPr lang="fr-FR" sz="2800" b="1" dirty="0">
                <a:latin typeface="Playfair Display" panose="00000500000000000000" pitchFamily="2" charset="0"/>
              </a:rPr>
              <a:t>CONSEIL DECO</a:t>
            </a:r>
            <a:br>
              <a:rPr lang="fr-FR" sz="2800" b="1" dirty="0">
                <a:latin typeface="Playfair Display" panose="00000500000000000000" pitchFamily="2" charset="0"/>
              </a:rPr>
            </a:br>
            <a:endParaRPr lang="fr-FR" sz="2800" b="1" dirty="0">
              <a:latin typeface="Playfair Display" panose="00000500000000000000" pitchFamily="2" charset="0"/>
            </a:endParaRPr>
          </a:p>
          <a:p>
            <a:pPr lvl="0"/>
            <a:r>
              <a:rPr lang="fr-FR" sz="2400" dirty="0">
                <a:latin typeface="Playfair Display" panose="00000500000000000000" pitchFamily="2" charset="0"/>
              </a:rPr>
              <a:t>Donner des conseils pour choisir le bon bouquet en fonction d’un intérieur (la personne à qui vous souhaitez envoyer un bouquet à un intérieur plutôt rustique, tel bouquet sera parfait ; un intérieur plutôt moderne, tel bouquet ; un intérieur avec une dominante de bleu, tel autre bouquet…)</a:t>
            </a:r>
            <a:br>
              <a:rPr lang="fr-FR" sz="1800" b="0" i="0" u="none" strike="noStrike" baseline="0" dirty="0">
                <a:latin typeface="Avenir Next LT Pro" panose="020B0504020202020204" pitchFamily="34" charset="0"/>
              </a:rPr>
            </a:br>
            <a:r>
              <a:rPr lang="fr-FR" sz="2400" dirty="0">
                <a:latin typeface="Playfair Display" panose="00000500000000000000" pitchFamily="2" charset="0"/>
              </a:rPr>
              <a:t> </a:t>
            </a:r>
          </a:p>
          <a:p>
            <a:pPr lvl="0"/>
            <a:r>
              <a:rPr lang="fr-FR" sz="2400" dirty="0">
                <a:latin typeface="Playfair Display" panose="00000500000000000000" pitchFamily="2" charset="0"/>
              </a:rPr>
              <a:t>S’appuyer un influencer ‘</a:t>
            </a:r>
            <a:r>
              <a:rPr lang="fr-FR" sz="2400" dirty="0" err="1">
                <a:latin typeface="Playfair Display" panose="00000500000000000000" pitchFamily="2" charset="0"/>
              </a:rPr>
              <a:t>Deco</a:t>
            </a:r>
            <a:r>
              <a:rPr lang="fr-FR" sz="2400" dirty="0">
                <a:latin typeface="Playfair Display" panose="00000500000000000000" pitchFamily="2" charset="0"/>
              </a:rPr>
              <a:t>/archi d’intérieur’ pour multiplier la visibilité &amp; crédibiliser le discours</a:t>
            </a:r>
          </a:p>
        </p:txBody>
      </p:sp>
      <p:pic>
        <p:nvPicPr>
          <p:cNvPr id="2" name="Image 1">
            <a:extLst>
              <a:ext uri="{FF2B5EF4-FFF2-40B4-BE49-F238E27FC236}">
                <a16:creationId xmlns:a16="http://schemas.microsoft.com/office/drawing/2014/main" id="{EDDEE087-A03A-8BE2-C94A-AA47E7DD0904}"/>
              </a:ext>
            </a:extLst>
          </p:cNvPr>
          <p:cNvPicPr>
            <a:picLocks noChangeAspect="1"/>
          </p:cNvPicPr>
          <p:nvPr/>
        </p:nvPicPr>
        <p:blipFill>
          <a:blip r:embed="rId3"/>
          <a:stretch>
            <a:fillRect/>
          </a:stretch>
        </p:blipFill>
        <p:spPr>
          <a:xfrm>
            <a:off x="8518218" y="1838528"/>
            <a:ext cx="2625207" cy="4566340"/>
          </a:xfrm>
          <a:prstGeom prst="rect">
            <a:avLst/>
          </a:prstGeom>
        </p:spPr>
      </p:pic>
    </p:spTree>
    <p:extLst>
      <p:ext uri="{BB962C8B-B14F-4D97-AF65-F5344CB8AC3E}">
        <p14:creationId xmlns:p14="http://schemas.microsoft.com/office/powerpoint/2010/main" val="23005900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8" descr="fond.jpg">
            <a:extLst>
              <a:ext uri="{FF2B5EF4-FFF2-40B4-BE49-F238E27FC236}">
                <a16:creationId xmlns:a16="http://schemas.microsoft.com/office/drawing/2014/main" id="{56A586ED-5115-4482-862A-6AE2DFED667F}"/>
              </a:ext>
            </a:extLst>
          </p:cNvPr>
          <p:cNvPicPr>
            <a:picLocks noChangeAspect="1"/>
          </p:cNvPicPr>
          <p:nvPr/>
        </p:nvPicPr>
        <p:blipFill>
          <a:blip r:embed="rId2">
            <a:extLst>
              <a:ext uri="{28A0092B-C50C-407E-A947-70E740481C1C}">
                <a14:useLocalDpi xmlns:a14="http://schemas.microsoft.com/office/drawing/2010/main" val="0"/>
              </a:ext>
            </a:extLst>
          </a:blip>
          <a:srcRect b="6944"/>
          <a:stretch>
            <a:fillRect/>
          </a:stretch>
        </p:blipFill>
        <p:spPr bwMode="auto">
          <a:xfrm>
            <a:off x="0" y="0"/>
            <a:ext cx="12192000" cy="6899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E2645126-E87B-0857-2FA7-5CB8F0D29ABC}"/>
              </a:ext>
            </a:extLst>
          </p:cNvPr>
          <p:cNvSpPr/>
          <p:nvPr/>
        </p:nvSpPr>
        <p:spPr>
          <a:xfrm>
            <a:off x="1459148" y="2334638"/>
            <a:ext cx="3433865" cy="175098"/>
          </a:xfrm>
          <a:prstGeom prst="rect">
            <a:avLst/>
          </a:prstGeom>
          <a:solidFill>
            <a:srgbClr val="96B8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2">
            <a:extLst>
              <a:ext uri="{FF2B5EF4-FFF2-40B4-BE49-F238E27FC236}">
                <a16:creationId xmlns:a16="http://schemas.microsoft.com/office/drawing/2014/main" id="{286D2876-8804-A043-A8A6-96F536282A45}"/>
              </a:ext>
            </a:extLst>
          </p:cNvPr>
          <p:cNvSpPr txBox="1">
            <a:spLocks noChangeArrowheads="1"/>
          </p:cNvSpPr>
          <p:nvPr/>
        </p:nvSpPr>
        <p:spPr bwMode="auto">
          <a:xfrm>
            <a:off x="497408" y="827135"/>
            <a:ext cx="7949549" cy="584775"/>
          </a:xfrm>
          <a:prstGeom prst="rect">
            <a:avLst/>
          </a:prstGeom>
          <a:noFill/>
        </p:spPr>
        <p:txBody>
          <a:bodyPr wrap="none">
            <a:spAutoFit/>
          </a:bodyPr>
          <a:lstStyle>
            <a:defPPr>
              <a:defRPr lang="fr-FR"/>
            </a:defPPr>
            <a:lvl1pPr>
              <a:defRPr sz="3600">
                <a:solidFill>
                  <a:schemeClr val="tx1">
                    <a:lumMod val="85000"/>
                    <a:lumOff val="15000"/>
                  </a:schemeClr>
                </a:solidFill>
              </a:defRPr>
            </a:lvl1pPr>
          </a:lstStyle>
          <a:p>
            <a:pPr marR="0" lvl="0" indent="0" fontAlgn="base">
              <a:lnSpc>
                <a:spcPct val="100000"/>
              </a:lnSpc>
              <a:spcBef>
                <a:spcPct val="0"/>
              </a:spcBef>
              <a:spcAft>
                <a:spcPct val="0"/>
              </a:spcAft>
              <a:buClrTx/>
              <a:buSzTx/>
              <a:buFontTx/>
              <a:buNone/>
              <a:tabLst/>
              <a:defRPr/>
            </a:pPr>
            <a:r>
              <a:rPr lang="fr-FR" sz="3200" b="1" spc="300" dirty="0">
                <a:solidFill>
                  <a:schemeClr val="tx1"/>
                </a:solidFill>
                <a:latin typeface="Avenir Next LT Pro" panose="020B0504020202020204" pitchFamily="34" charset="0"/>
              </a:rPr>
              <a:t>Idées de thématiques/activation </a:t>
            </a:r>
          </a:p>
        </p:txBody>
      </p:sp>
      <p:sp>
        <p:nvSpPr>
          <p:cNvPr id="8" name="ZoneTexte 7">
            <a:extLst>
              <a:ext uri="{FF2B5EF4-FFF2-40B4-BE49-F238E27FC236}">
                <a16:creationId xmlns:a16="http://schemas.microsoft.com/office/drawing/2014/main" id="{7B5F9ED2-321F-49A0-A5BF-70E9763A107F}"/>
              </a:ext>
            </a:extLst>
          </p:cNvPr>
          <p:cNvSpPr txBox="1"/>
          <p:nvPr/>
        </p:nvSpPr>
        <p:spPr>
          <a:xfrm>
            <a:off x="1383330" y="2058791"/>
            <a:ext cx="6525257" cy="3539430"/>
          </a:xfrm>
          <a:prstGeom prst="rect">
            <a:avLst/>
          </a:prstGeom>
          <a:noFill/>
        </p:spPr>
        <p:txBody>
          <a:bodyPr wrap="square" rtlCol="0">
            <a:spAutoFit/>
          </a:bodyPr>
          <a:lstStyle/>
          <a:p>
            <a:pPr lvl="0"/>
            <a:r>
              <a:rPr lang="fr-FR" sz="2800" b="1" dirty="0">
                <a:latin typeface="Playfair Display" panose="00000500000000000000" pitchFamily="2" charset="0"/>
              </a:rPr>
              <a:t>EXPERT EN FLEURS</a:t>
            </a:r>
            <a:br>
              <a:rPr lang="fr-FR" sz="2800" b="1" dirty="0">
                <a:latin typeface="Playfair Display" panose="00000500000000000000" pitchFamily="2" charset="0"/>
              </a:rPr>
            </a:br>
            <a:endParaRPr lang="fr-FR" sz="2800" b="1" dirty="0">
              <a:latin typeface="Playfair Display" panose="00000500000000000000" pitchFamily="2" charset="0"/>
            </a:endParaRPr>
          </a:p>
          <a:p>
            <a:pPr lvl="0"/>
            <a:r>
              <a:rPr lang="fr-FR" sz="2400" dirty="0">
                <a:latin typeface="Playfair Display" panose="00000500000000000000" pitchFamily="2" charset="0"/>
              </a:rPr>
              <a:t>Combattre les idées reçues sur l’entretien des fleurs : Vous pensez qu’il faut changer l’eau tous les jours ? FAUX ! Il vaut mieux…</a:t>
            </a:r>
          </a:p>
          <a:p>
            <a:pPr lvl="0"/>
            <a:endParaRPr lang="fr-FR" sz="2400" dirty="0">
              <a:latin typeface="Playfair Display" panose="00000500000000000000" pitchFamily="2" charset="0"/>
            </a:endParaRPr>
          </a:p>
          <a:p>
            <a:pPr lvl="0"/>
            <a:r>
              <a:rPr lang="fr-FR" sz="2400" dirty="0">
                <a:latin typeface="Playfair Display" panose="00000500000000000000" pitchFamily="2" charset="0"/>
              </a:rPr>
              <a:t>Faire un contenu vidéo type ‘influencer’ avec un tournage sommaire en vue subjective et une voix off &amp; surimpression</a:t>
            </a:r>
          </a:p>
        </p:txBody>
      </p:sp>
      <p:pic>
        <p:nvPicPr>
          <p:cNvPr id="5" name="Image 4">
            <a:extLst>
              <a:ext uri="{FF2B5EF4-FFF2-40B4-BE49-F238E27FC236}">
                <a16:creationId xmlns:a16="http://schemas.microsoft.com/office/drawing/2014/main" id="{10584456-1B6C-5DE9-D87C-67BCD2C88040}"/>
              </a:ext>
            </a:extLst>
          </p:cNvPr>
          <p:cNvPicPr>
            <a:picLocks noChangeAspect="1"/>
          </p:cNvPicPr>
          <p:nvPr/>
        </p:nvPicPr>
        <p:blipFill>
          <a:blip r:embed="rId3"/>
          <a:stretch>
            <a:fillRect/>
          </a:stretch>
        </p:blipFill>
        <p:spPr>
          <a:xfrm>
            <a:off x="8411851" y="1712068"/>
            <a:ext cx="2898288" cy="4536158"/>
          </a:xfrm>
          <a:prstGeom prst="rect">
            <a:avLst/>
          </a:prstGeom>
        </p:spPr>
      </p:pic>
    </p:spTree>
    <p:extLst>
      <p:ext uri="{BB962C8B-B14F-4D97-AF65-F5344CB8AC3E}">
        <p14:creationId xmlns:p14="http://schemas.microsoft.com/office/powerpoint/2010/main" val="237081439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8" descr="fond.jpg">
            <a:extLst>
              <a:ext uri="{FF2B5EF4-FFF2-40B4-BE49-F238E27FC236}">
                <a16:creationId xmlns:a16="http://schemas.microsoft.com/office/drawing/2014/main" id="{56A586ED-5115-4482-862A-6AE2DFED667F}"/>
              </a:ext>
            </a:extLst>
          </p:cNvPr>
          <p:cNvPicPr>
            <a:picLocks noChangeAspect="1"/>
          </p:cNvPicPr>
          <p:nvPr/>
        </p:nvPicPr>
        <p:blipFill>
          <a:blip r:embed="rId2">
            <a:extLst>
              <a:ext uri="{28A0092B-C50C-407E-A947-70E740481C1C}">
                <a14:useLocalDpi xmlns:a14="http://schemas.microsoft.com/office/drawing/2010/main" val="0"/>
              </a:ext>
            </a:extLst>
          </a:blip>
          <a:srcRect b="6944"/>
          <a:stretch>
            <a:fillRect/>
          </a:stretch>
        </p:blipFill>
        <p:spPr bwMode="auto">
          <a:xfrm>
            <a:off x="0" y="0"/>
            <a:ext cx="12192000" cy="6899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a:extLst>
              <a:ext uri="{FF2B5EF4-FFF2-40B4-BE49-F238E27FC236}">
                <a16:creationId xmlns:a16="http://schemas.microsoft.com/office/drawing/2014/main" id="{AF013E93-B464-68BB-696E-F30E8DD8517E}"/>
              </a:ext>
            </a:extLst>
          </p:cNvPr>
          <p:cNvSpPr/>
          <p:nvPr/>
        </p:nvSpPr>
        <p:spPr>
          <a:xfrm>
            <a:off x="1459149" y="2334638"/>
            <a:ext cx="2217906" cy="155643"/>
          </a:xfrm>
          <a:prstGeom prst="rect">
            <a:avLst/>
          </a:prstGeom>
          <a:solidFill>
            <a:srgbClr val="96B8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2">
            <a:extLst>
              <a:ext uri="{FF2B5EF4-FFF2-40B4-BE49-F238E27FC236}">
                <a16:creationId xmlns:a16="http://schemas.microsoft.com/office/drawing/2014/main" id="{286D2876-8804-A043-A8A6-96F536282A45}"/>
              </a:ext>
            </a:extLst>
          </p:cNvPr>
          <p:cNvSpPr txBox="1">
            <a:spLocks noChangeArrowheads="1"/>
          </p:cNvSpPr>
          <p:nvPr/>
        </p:nvSpPr>
        <p:spPr bwMode="auto">
          <a:xfrm>
            <a:off x="497408" y="827135"/>
            <a:ext cx="7949549" cy="584775"/>
          </a:xfrm>
          <a:prstGeom prst="rect">
            <a:avLst/>
          </a:prstGeom>
          <a:noFill/>
        </p:spPr>
        <p:txBody>
          <a:bodyPr wrap="none">
            <a:spAutoFit/>
          </a:bodyPr>
          <a:lstStyle>
            <a:defPPr>
              <a:defRPr lang="fr-FR"/>
            </a:defPPr>
            <a:lvl1pPr>
              <a:defRPr sz="3600">
                <a:solidFill>
                  <a:schemeClr val="tx1">
                    <a:lumMod val="85000"/>
                    <a:lumOff val="15000"/>
                  </a:schemeClr>
                </a:solidFill>
              </a:defRPr>
            </a:lvl1pPr>
          </a:lstStyle>
          <a:p>
            <a:pPr marR="0" lvl="0" indent="0" fontAlgn="base">
              <a:lnSpc>
                <a:spcPct val="100000"/>
              </a:lnSpc>
              <a:spcBef>
                <a:spcPct val="0"/>
              </a:spcBef>
              <a:spcAft>
                <a:spcPct val="0"/>
              </a:spcAft>
              <a:buClrTx/>
              <a:buSzTx/>
              <a:buFontTx/>
              <a:buNone/>
              <a:tabLst/>
              <a:defRPr/>
            </a:pPr>
            <a:r>
              <a:rPr lang="fr-FR" sz="3200" b="1" spc="300" dirty="0">
                <a:solidFill>
                  <a:schemeClr val="tx1"/>
                </a:solidFill>
                <a:latin typeface="Avenir Next LT Pro" panose="020B0504020202020204" pitchFamily="34" charset="0"/>
              </a:rPr>
              <a:t>Idées de thématiques/activation </a:t>
            </a:r>
          </a:p>
        </p:txBody>
      </p:sp>
      <p:sp>
        <p:nvSpPr>
          <p:cNvPr id="8" name="ZoneTexte 7">
            <a:extLst>
              <a:ext uri="{FF2B5EF4-FFF2-40B4-BE49-F238E27FC236}">
                <a16:creationId xmlns:a16="http://schemas.microsoft.com/office/drawing/2014/main" id="{7B5F9ED2-321F-49A0-A5BF-70E9763A107F}"/>
              </a:ext>
            </a:extLst>
          </p:cNvPr>
          <p:cNvSpPr txBox="1"/>
          <p:nvPr/>
        </p:nvSpPr>
        <p:spPr>
          <a:xfrm>
            <a:off x="1383330" y="2058791"/>
            <a:ext cx="9472738" cy="3539430"/>
          </a:xfrm>
          <a:prstGeom prst="rect">
            <a:avLst/>
          </a:prstGeom>
          <a:noFill/>
        </p:spPr>
        <p:txBody>
          <a:bodyPr wrap="square" rtlCol="0">
            <a:spAutoFit/>
          </a:bodyPr>
          <a:lstStyle/>
          <a:p>
            <a:pPr lvl="0"/>
            <a:r>
              <a:rPr lang="fr-FR" sz="2800" b="1" dirty="0">
                <a:latin typeface="Playfair Display" panose="00000500000000000000" pitchFamily="2" charset="0"/>
              </a:rPr>
              <a:t>COLOURFUL </a:t>
            </a:r>
            <a:br>
              <a:rPr lang="fr-FR" sz="2800" dirty="0">
                <a:latin typeface="Playfair Display" panose="00000500000000000000" pitchFamily="2" charset="0"/>
              </a:rPr>
            </a:br>
            <a:endParaRPr lang="fr-FR" sz="2800" dirty="0">
              <a:latin typeface="Playfair Display" panose="00000500000000000000" pitchFamily="2" charset="0"/>
            </a:endParaRPr>
          </a:p>
          <a:p>
            <a:pPr lvl="0"/>
            <a:r>
              <a:rPr lang="fr-FR" sz="2400" dirty="0">
                <a:latin typeface="Playfair Display" panose="00000500000000000000" pitchFamily="2" charset="0"/>
              </a:rPr>
              <a:t>Jouer sur les couleurs, tant dans les mots que dans la DA. </a:t>
            </a:r>
            <a:br>
              <a:rPr lang="fr-FR" sz="2400" dirty="0">
                <a:latin typeface="Playfair Display" panose="00000500000000000000" pitchFamily="2" charset="0"/>
              </a:rPr>
            </a:br>
            <a:r>
              <a:rPr lang="fr-FR" sz="2400" dirty="0">
                <a:latin typeface="Playfair Display" panose="00000500000000000000" pitchFamily="2" charset="0"/>
              </a:rPr>
              <a:t>Exemples : un beau bouquet de roses sur un fond en camaïeu de roses avec l’expression « </a:t>
            </a:r>
            <a:r>
              <a:rPr lang="fr-FR" sz="2400" b="1" dirty="0">
                <a:latin typeface="Playfair Display" panose="00000500000000000000" pitchFamily="2" charset="0"/>
              </a:rPr>
              <a:t>Faites-lui voir la vie en roses </a:t>
            </a:r>
            <a:r>
              <a:rPr lang="fr-FR" sz="2400" dirty="0">
                <a:latin typeface="Playfair Display" panose="00000500000000000000" pitchFamily="2" charset="0"/>
              </a:rPr>
              <a:t>». Un beau bouquet aux tonalités vertes sur un fond vert : « </a:t>
            </a:r>
            <a:r>
              <a:rPr lang="fr-FR" sz="2400" b="1" dirty="0">
                <a:latin typeface="Playfair Display" panose="00000500000000000000" pitchFamily="2" charset="0"/>
              </a:rPr>
              <a:t>Il est vert de rage ? C’est le moment de vous faire pardonner ! </a:t>
            </a:r>
            <a:r>
              <a:rPr lang="fr-FR" sz="2400" dirty="0">
                <a:latin typeface="Playfair Display" panose="00000500000000000000" pitchFamily="2" charset="0"/>
              </a:rPr>
              <a:t>». Un beau bouquet aux tonalités blanches sur un fond blanc : «</a:t>
            </a:r>
            <a:r>
              <a:rPr lang="fr-FR" sz="2400" b="1" dirty="0">
                <a:latin typeface="Playfair Display" panose="00000500000000000000" pitchFamily="2" charset="0"/>
              </a:rPr>
              <a:t> Après une belle nuit blanche… </a:t>
            </a:r>
            <a:r>
              <a:rPr lang="fr-FR" sz="2400" dirty="0">
                <a:latin typeface="Playfair Display" panose="00000500000000000000" pitchFamily="2" charset="0"/>
              </a:rPr>
              <a:t>» Etc..</a:t>
            </a:r>
          </a:p>
        </p:txBody>
      </p:sp>
    </p:spTree>
    <p:extLst>
      <p:ext uri="{BB962C8B-B14F-4D97-AF65-F5344CB8AC3E}">
        <p14:creationId xmlns:p14="http://schemas.microsoft.com/office/powerpoint/2010/main" val="14947109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8" descr="fond.jpg">
            <a:extLst>
              <a:ext uri="{FF2B5EF4-FFF2-40B4-BE49-F238E27FC236}">
                <a16:creationId xmlns:a16="http://schemas.microsoft.com/office/drawing/2014/main" id="{56A586ED-5115-4482-862A-6AE2DFED667F}"/>
              </a:ext>
            </a:extLst>
          </p:cNvPr>
          <p:cNvPicPr>
            <a:picLocks noChangeAspect="1"/>
          </p:cNvPicPr>
          <p:nvPr/>
        </p:nvPicPr>
        <p:blipFill>
          <a:blip r:embed="rId2">
            <a:extLst>
              <a:ext uri="{28A0092B-C50C-407E-A947-70E740481C1C}">
                <a14:useLocalDpi xmlns:a14="http://schemas.microsoft.com/office/drawing/2010/main" val="0"/>
              </a:ext>
            </a:extLst>
          </a:blip>
          <a:srcRect b="6944"/>
          <a:stretch>
            <a:fillRect/>
          </a:stretch>
        </p:blipFill>
        <p:spPr bwMode="auto">
          <a:xfrm>
            <a:off x="0" y="0"/>
            <a:ext cx="12192000" cy="6899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2">
            <a:extLst>
              <a:ext uri="{FF2B5EF4-FFF2-40B4-BE49-F238E27FC236}">
                <a16:creationId xmlns:a16="http://schemas.microsoft.com/office/drawing/2014/main" id="{286D2876-8804-A043-A8A6-96F536282A45}"/>
              </a:ext>
            </a:extLst>
          </p:cNvPr>
          <p:cNvSpPr txBox="1">
            <a:spLocks noChangeArrowheads="1"/>
          </p:cNvSpPr>
          <p:nvPr/>
        </p:nvSpPr>
        <p:spPr bwMode="auto">
          <a:xfrm>
            <a:off x="497408" y="827135"/>
            <a:ext cx="5877763" cy="584775"/>
          </a:xfrm>
          <a:prstGeom prst="rect">
            <a:avLst/>
          </a:prstGeom>
          <a:noFill/>
        </p:spPr>
        <p:txBody>
          <a:bodyPr wrap="none">
            <a:spAutoFit/>
          </a:bodyPr>
          <a:lstStyle>
            <a:defPPr>
              <a:defRPr lang="fr-FR"/>
            </a:defPPr>
            <a:lvl1pPr>
              <a:defRPr sz="3600">
                <a:solidFill>
                  <a:schemeClr val="tx1">
                    <a:lumMod val="85000"/>
                    <a:lumOff val="15000"/>
                  </a:schemeClr>
                </a:solidFill>
              </a:defRPr>
            </a:lvl1pPr>
          </a:lstStyle>
          <a:p>
            <a:pPr marR="0" lvl="0" indent="0" fontAlgn="base">
              <a:lnSpc>
                <a:spcPct val="100000"/>
              </a:lnSpc>
              <a:spcBef>
                <a:spcPct val="0"/>
              </a:spcBef>
              <a:spcAft>
                <a:spcPct val="0"/>
              </a:spcAft>
              <a:buClrTx/>
              <a:buSzTx/>
              <a:buFontTx/>
              <a:buNone/>
              <a:tabLst/>
              <a:defRPr/>
            </a:pPr>
            <a:r>
              <a:rPr lang="fr-FR" sz="3200" b="1" spc="300" dirty="0">
                <a:solidFill>
                  <a:schemeClr val="tx1"/>
                </a:solidFill>
                <a:latin typeface="Avenir Next LT Pro" panose="020B0504020202020204" pitchFamily="34" charset="0"/>
              </a:rPr>
              <a:t>CREATION DE CONTENU</a:t>
            </a:r>
          </a:p>
        </p:txBody>
      </p:sp>
      <p:sp>
        <p:nvSpPr>
          <p:cNvPr id="8" name="ZoneTexte 7">
            <a:extLst>
              <a:ext uri="{FF2B5EF4-FFF2-40B4-BE49-F238E27FC236}">
                <a16:creationId xmlns:a16="http://schemas.microsoft.com/office/drawing/2014/main" id="{7B5F9ED2-321F-49A0-A5BF-70E9763A107F}"/>
              </a:ext>
            </a:extLst>
          </p:cNvPr>
          <p:cNvSpPr txBox="1"/>
          <p:nvPr/>
        </p:nvSpPr>
        <p:spPr>
          <a:xfrm>
            <a:off x="801087" y="2116354"/>
            <a:ext cx="8744402" cy="3046988"/>
          </a:xfrm>
          <a:prstGeom prst="rect">
            <a:avLst/>
          </a:prstGeom>
          <a:noFill/>
        </p:spPr>
        <p:txBody>
          <a:bodyPr wrap="square" rtlCol="0">
            <a:spAutoFit/>
          </a:bodyPr>
          <a:lstStyle/>
          <a:p>
            <a:pPr lvl="0"/>
            <a:r>
              <a:rPr lang="fr-FR" sz="2800" b="0" i="0" u="none" strike="noStrike" baseline="0" dirty="0">
                <a:latin typeface="Playfair Display" panose="00000500000000000000" pitchFamily="2" charset="0"/>
              </a:rPr>
              <a:t>Comment optimiser la création de contenu ?</a:t>
            </a:r>
          </a:p>
          <a:p>
            <a:pPr lvl="0"/>
            <a:endParaRPr lang="fr-FR" sz="2800" b="0" i="0" u="none" strike="noStrike" baseline="0" dirty="0">
              <a:latin typeface="Playfair Display" panose="00000500000000000000" pitchFamily="2" charset="0"/>
            </a:endParaRPr>
          </a:p>
          <a:p>
            <a:pPr lvl="0">
              <a:buFont typeface="Wingdings" panose="05000000000000000000" pitchFamily="2" charset="2"/>
              <a:buChar char="è"/>
            </a:pPr>
            <a:r>
              <a:rPr lang="fr-FR" sz="2800" b="0" i="0" u="none" strike="noStrike" baseline="0" dirty="0">
                <a:latin typeface="Playfair Display" panose="00000500000000000000" pitchFamily="2" charset="0"/>
              </a:rPr>
              <a:t>Pool d’</a:t>
            </a:r>
            <a:r>
              <a:rPr lang="fr-FR" sz="2800" b="0" i="0" u="none" strike="noStrike" baseline="0" dirty="0" err="1">
                <a:latin typeface="Playfair Display" panose="00000500000000000000" pitchFamily="2" charset="0"/>
              </a:rPr>
              <a:t>influencers</a:t>
            </a:r>
            <a:r>
              <a:rPr lang="fr-FR" sz="2800" b="0" i="0" u="none" strike="noStrike" baseline="0" dirty="0">
                <a:latin typeface="Playfair Display" panose="00000500000000000000" pitchFamily="2" charset="0"/>
              </a:rPr>
              <a:t> – Créateur de contenu régulier</a:t>
            </a:r>
            <a:br>
              <a:rPr lang="fr-FR" sz="2800" b="0" i="0" u="none" strike="noStrike" baseline="0" dirty="0">
                <a:latin typeface="Playfair Display" panose="00000500000000000000" pitchFamily="2" charset="0"/>
              </a:rPr>
            </a:br>
            <a:endParaRPr lang="fr-FR" sz="1800" b="1" i="0" u="none" strike="noStrike" baseline="0" dirty="0">
              <a:latin typeface="Avenir Next LT Pro" panose="020B0504020202020204" pitchFamily="34" charset="0"/>
            </a:endParaRPr>
          </a:p>
          <a:p>
            <a:pPr lvl="0"/>
            <a:r>
              <a:rPr lang="fr-FR" sz="1800" b="1" i="0" u="none" strike="noStrike" baseline="0" dirty="0">
                <a:latin typeface="Avenir Next LT Pro" panose="020B0504020202020204" pitchFamily="34" charset="0"/>
              </a:rPr>
              <a:t>Un pool d’influencer à communauté limité </a:t>
            </a:r>
            <a:br>
              <a:rPr lang="fr-FR" sz="1800" i="0" u="none" strike="noStrike" baseline="0" dirty="0">
                <a:latin typeface="Avenir Next LT Pro" panose="020B0504020202020204" pitchFamily="34" charset="0"/>
              </a:rPr>
            </a:br>
            <a:r>
              <a:rPr lang="fr-FR" sz="1800" i="0" u="none" strike="noStrike" baseline="0" dirty="0">
                <a:latin typeface="Avenir Next LT Pro" panose="020B0504020202020204" pitchFamily="34" charset="0"/>
              </a:rPr>
              <a:t>mais qui ont chacun une obligatio</a:t>
            </a:r>
            <a:r>
              <a:rPr lang="fr-FR" dirty="0">
                <a:latin typeface="Avenir Next LT Pro" panose="020B0504020202020204" pitchFamily="34" charset="0"/>
              </a:rPr>
              <a:t>n de création de contenu chaque mois.</a:t>
            </a:r>
          </a:p>
          <a:p>
            <a:pPr lvl="0"/>
            <a:endParaRPr lang="fr-FR" sz="1800" i="0" u="none" strike="noStrike" baseline="0" dirty="0">
              <a:latin typeface="Avenir Next LT Pro" panose="020B0504020202020204" pitchFamily="34" charset="0"/>
            </a:endParaRPr>
          </a:p>
          <a:p>
            <a:pPr lvl="0"/>
            <a:r>
              <a:rPr lang="fr-FR" sz="1800" i="0" u="none" strike="noStrike" baseline="0" dirty="0">
                <a:latin typeface="Avenir Next LT Pro" panose="020B0504020202020204" pitchFamily="34" charset="0"/>
              </a:rPr>
              <a:t>Les thématiques et charte sont définies dans le calendrier éditorial semestriel</a:t>
            </a:r>
          </a:p>
          <a:p>
            <a:pPr lvl="0"/>
            <a:r>
              <a:rPr lang="fr-FR" sz="1800" b="0" i="0" u="none" strike="noStrike" baseline="0" dirty="0">
                <a:latin typeface="Avenir Next LT Pro" panose="020B0504020202020204" pitchFamily="34" charset="0"/>
              </a:rPr>
              <a:t> </a:t>
            </a:r>
            <a:endParaRPr lang="fr-FR" sz="2400" dirty="0">
              <a:latin typeface="Avenir Next LT Pro" panose="020B0504020202020204" pitchFamily="34" charset="0"/>
              <a:cs typeface="Calibri Light" panose="020F0302020204030204" pitchFamily="34" charset="0"/>
            </a:endParaRPr>
          </a:p>
        </p:txBody>
      </p:sp>
    </p:spTree>
    <p:extLst>
      <p:ext uri="{BB962C8B-B14F-4D97-AF65-F5344CB8AC3E}">
        <p14:creationId xmlns:p14="http://schemas.microsoft.com/office/powerpoint/2010/main" val="5434581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B1A72BA6-EB7A-618E-E171-019D8B41F5AE}"/>
              </a:ext>
            </a:extLst>
          </p:cNvPr>
          <p:cNvSpPr txBox="1"/>
          <p:nvPr/>
        </p:nvSpPr>
        <p:spPr>
          <a:xfrm>
            <a:off x="1113433" y="366623"/>
            <a:ext cx="10769193" cy="5324535"/>
          </a:xfrm>
          <a:prstGeom prst="rect">
            <a:avLst/>
          </a:prstGeom>
          <a:noFill/>
        </p:spPr>
        <p:txBody>
          <a:bodyPr wrap="square">
            <a:spAutoFit/>
          </a:bodyPr>
          <a:lstStyle/>
          <a:p>
            <a:r>
              <a:rPr lang="fr-FR" sz="2800" dirty="0">
                <a:latin typeface="Avenir Next LT Pro" panose="020B0504020202020204" pitchFamily="34" charset="0"/>
              </a:rPr>
              <a:t>Saint-Valentin, Fête des Mères, Fête des Grands-Mères, 1</a:t>
            </a:r>
            <a:r>
              <a:rPr lang="fr-FR" sz="2800" baseline="30000" dirty="0">
                <a:latin typeface="Avenir Next LT Pro" panose="020B0504020202020204" pitchFamily="34" charset="0"/>
              </a:rPr>
              <a:t>er</a:t>
            </a:r>
            <a:r>
              <a:rPr lang="fr-FR" sz="2800" dirty="0">
                <a:latin typeface="Avenir Next LT Pro" panose="020B0504020202020204" pitchFamily="34" charset="0"/>
              </a:rPr>
              <a:t> Mai… </a:t>
            </a:r>
            <a:br>
              <a:rPr lang="fr-FR" sz="2800" dirty="0">
                <a:latin typeface="Avenir Next LT Pro" panose="020B0504020202020204" pitchFamily="34" charset="0"/>
              </a:rPr>
            </a:br>
            <a:r>
              <a:rPr lang="fr-FR" sz="2800" b="1" dirty="0" err="1">
                <a:latin typeface="Avenir Next LT Pro" panose="020B0504020202020204" pitchFamily="34" charset="0"/>
              </a:rPr>
              <a:t>Florajet</a:t>
            </a:r>
            <a:r>
              <a:rPr lang="fr-FR" sz="2800" b="1" dirty="0">
                <a:latin typeface="Avenir Next LT Pro" panose="020B0504020202020204" pitchFamily="34" charset="0"/>
              </a:rPr>
              <a:t>, avec son premier réseau d’artisans fleuristes, </a:t>
            </a:r>
            <a:br>
              <a:rPr lang="fr-FR" sz="2800" b="1" dirty="0">
                <a:latin typeface="Avenir Next LT Pro" panose="020B0504020202020204" pitchFamily="34" charset="0"/>
              </a:rPr>
            </a:br>
            <a:r>
              <a:rPr lang="fr-FR" sz="2800" b="1" dirty="0">
                <a:latin typeface="Avenir Next LT Pro" panose="020B0504020202020204" pitchFamily="34" charset="0"/>
              </a:rPr>
              <a:t>crée et livre les plus beaux bouquets </a:t>
            </a:r>
            <a:br>
              <a:rPr lang="fr-FR" sz="2800" b="1" dirty="0">
                <a:latin typeface="Avenir Next LT Pro" panose="020B0504020202020204" pitchFamily="34" charset="0"/>
              </a:rPr>
            </a:br>
            <a:r>
              <a:rPr lang="fr-FR" sz="2800" b="1" dirty="0">
                <a:latin typeface="Avenir Next LT Pro" panose="020B0504020202020204" pitchFamily="34" charset="0"/>
              </a:rPr>
              <a:t>pour sublimer chaque occasion</a:t>
            </a:r>
          </a:p>
          <a:p>
            <a:br>
              <a:rPr lang="fr-FR" sz="3600" b="1" dirty="0">
                <a:latin typeface="Avenir Next LT Pro" panose="020B0504020202020204" pitchFamily="34" charset="0"/>
              </a:rPr>
            </a:br>
            <a:endParaRPr lang="fr-FR" sz="2800" b="1" dirty="0">
              <a:latin typeface="Avenir Next LT Pro" panose="020B0504020202020204" pitchFamily="34" charset="0"/>
            </a:endParaRPr>
          </a:p>
          <a:p>
            <a:pPr algn="ctr"/>
            <a:r>
              <a:rPr lang="fr-FR" altLang="fr-FR" sz="2800" dirty="0" err="1">
                <a:solidFill>
                  <a:schemeClr val="tx1"/>
                </a:solidFill>
                <a:highlight>
                  <a:srgbClr val="ECB649"/>
                </a:highlight>
                <a:latin typeface="Playfair Display" panose="00000500000000000000" pitchFamily="2" charset="0"/>
                <a:sym typeface="Wingdings" panose="05000000000000000000" pitchFamily="2" charset="2"/>
              </a:rPr>
              <a:t>Florajet</a:t>
            </a:r>
            <a:r>
              <a:rPr lang="fr-FR" altLang="fr-FR" sz="2800" dirty="0">
                <a:solidFill>
                  <a:schemeClr val="tx1"/>
                </a:solidFill>
                <a:highlight>
                  <a:srgbClr val="ECB649"/>
                </a:highlight>
                <a:latin typeface="Playfair Display" panose="00000500000000000000" pitchFamily="2" charset="0"/>
                <a:sym typeface="Wingdings" panose="05000000000000000000" pitchFamily="2" charset="2"/>
              </a:rPr>
              <a:t> est le meilleur moyen de livrer des fleurs</a:t>
            </a:r>
            <a:r>
              <a:rPr lang="fr-FR" altLang="fr-FR" sz="2800" dirty="0">
                <a:highlight>
                  <a:srgbClr val="ECB649"/>
                </a:highlight>
                <a:latin typeface="Playfair Display" panose="00000500000000000000" pitchFamily="2" charset="0"/>
                <a:sym typeface="Wingdings" panose="05000000000000000000" pitchFamily="2" charset="2"/>
              </a:rPr>
              <a:t>, </a:t>
            </a:r>
          </a:p>
          <a:p>
            <a:pPr algn="ctr"/>
            <a:r>
              <a:rPr lang="fr-FR" altLang="fr-FR" sz="2800" dirty="0">
                <a:highlight>
                  <a:srgbClr val="ECB649"/>
                </a:highlight>
                <a:latin typeface="Playfair Display" panose="00000500000000000000" pitchFamily="2" charset="0"/>
                <a:sym typeface="Wingdings" panose="05000000000000000000" pitchFamily="2" charset="2"/>
              </a:rPr>
              <a:t>mais </a:t>
            </a:r>
            <a:r>
              <a:rPr lang="fr-FR" altLang="fr-FR" sz="2800" dirty="0" err="1">
                <a:highlight>
                  <a:srgbClr val="ECB649"/>
                </a:highlight>
                <a:latin typeface="Playfair Display" panose="00000500000000000000" pitchFamily="2" charset="0"/>
                <a:sym typeface="Wingdings" panose="05000000000000000000" pitchFamily="2" charset="2"/>
              </a:rPr>
              <a:t>Florajet</a:t>
            </a:r>
            <a:r>
              <a:rPr lang="fr-FR" altLang="fr-FR" sz="2800" dirty="0">
                <a:highlight>
                  <a:srgbClr val="ECB649"/>
                </a:highlight>
                <a:latin typeface="Playfair Display" panose="00000500000000000000" pitchFamily="2" charset="0"/>
                <a:sym typeface="Wingdings" panose="05000000000000000000" pitchFamily="2" charset="2"/>
              </a:rPr>
              <a:t> livre bien plus que des bouquets de fleuristes.</a:t>
            </a:r>
          </a:p>
          <a:p>
            <a:pPr algn="ctr"/>
            <a:endParaRPr lang="fr-FR" altLang="fr-FR" sz="3600" dirty="0">
              <a:highlight>
                <a:srgbClr val="D9E2D4"/>
              </a:highlight>
              <a:latin typeface="Playfair Display" panose="00000500000000000000" pitchFamily="2" charset="0"/>
              <a:sym typeface="Wingdings" panose="05000000000000000000" pitchFamily="2" charset="2"/>
            </a:endParaRPr>
          </a:p>
          <a:p>
            <a:pPr algn="ctr"/>
            <a:r>
              <a:rPr lang="fr-FR" altLang="fr-FR" sz="3600" b="1" dirty="0">
                <a:solidFill>
                  <a:schemeClr val="tx1"/>
                </a:solidFill>
                <a:highlight>
                  <a:srgbClr val="ECB649"/>
                </a:highlight>
                <a:latin typeface="Playfair Display" panose="00000500000000000000" pitchFamily="2" charset="0"/>
                <a:sym typeface="Wingdings" panose="05000000000000000000" pitchFamily="2" charset="2"/>
              </a:rPr>
              <a:t>Nous livrons de l’émotion.</a:t>
            </a:r>
          </a:p>
          <a:p>
            <a:endParaRPr lang="fr-FR" sz="3600" b="1" dirty="0">
              <a:latin typeface="Avenir Next LT Pro" panose="020B0504020202020204" pitchFamily="34" charset="0"/>
            </a:endParaRPr>
          </a:p>
        </p:txBody>
      </p:sp>
      <p:sp>
        <p:nvSpPr>
          <p:cNvPr id="4" name="Triangle isocèle 3">
            <a:extLst>
              <a:ext uri="{FF2B5EF4-FFF2-40B4-BE49-F238E27FC236}">
                <a16:creationId xmlns:a16="http://schemas.microsoft.com/office/drawing/2014/main" id="{2D098BE0-233B-7B05-9093-1429B63847DF}"/>
              </a:ext>
            </a:extLst>
          </p:cNvPr>
          <p:cNvSpPr/>
          <p:nvPr/>
        </p:nvSpPr>
        <p:spPr>
          <a:xfrm rot="5400000">
            <a:off x="-319848" y="995844"/>
            <a:ext cx="1848394" cy="589952"/>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0456582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A3DD5AB7-E0CC-7791-258D-C1DFE67A134B}"/>
              </a:ext>
            </a:extLst>
          </p:cNvPr>
          <p:cNvSpPr txBox="1"/>
          <p:nvPr/>
        </p:nvSpPr>
        <p:spPr>
          <a:xfrm>
            <a:off x="183237" y="287285"/>
            <a:ext cx="8640507" cy="1077218"/>
          </a:xfrm>
          <a:prstGeom prst="rect">
            <a:avLst/>
          </a:prstGeom>
          <a:noFill/>
        </p:spPr>
        <p:txBody>
          <a:bodyPr wrap="none" rtlCol="0">
            <a:spAutoFit/>
          </a:bodyPr>
          <a:lstStyle/>
          <a:p>
            <a:r>
              <a:rPr lang="fr-FR" sz="3200" dirty="0">
                <a:latin typeface="Playfair Display" panose="00000500000000000000" pitchFamily="2" charset="0"/>
              </a:rPr>
              <a:t>Tonalité territoire Communication Fêtes 2024</a:t>
            </a:r>
          </a:p>
          <a:p>
            <a:r>
              <a:rPr lang="fr-FR" sz="3200" dirty="0">
                <a:latin typeface="Playfair Display" panose="00000500000000000000" pitchFamily="2" charset="0"/>
              </a:rPr>
              <a:t> </a:t>
            </a:r>
          </a:p>
        </p:txBody>
      </p:sp>
      <p:sp>
        <p:nvSpPr>
          <p:cNvPr id="5" name="Titre 1">
            <a:extLst>
              <a:ext uri="{FF2B5EF4-FFF2-40B4-BE49-F238E27FC236}">
                <a16:creationId xmlns:a16="http://schemas.microsoft.com/office/drawing/2014/main" id="{78C0C73D-5C3B-F43F-AD9A-D42C7E152443}"/>
              </a:ext>
            </a:extLst>
          </p:cNvPr>
          <p:cNvSpPr txBox="1">
            <a:spLocks/>
          </p:cNvSpPr>
          <p:nvPr/>
        </p:nvSpPr>
        <p:spPr>
          <a:xfrm>
            <a:off x="1500283" y="1911089"/>
            <a:ext cx="3543589" cy="3382426"/>
          </a:xfrm>
          <a:prstGeom prst="rect">
            <a:avLst/>
          </a:prstGeom>
        </p:spPr>
        <p:txBody>
          <a:bodyPr>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fr-FR" sz="3200" b="1" dirty="0">
                <a:latin typeface="Playfair Display" panose="00000500000000000000" pitchFamily="2" charset="0"/>
                <a:sym typeface="Wingdings" panose="05000000000000000000" pitchFamily="2" charset="2"/>
              </a:rPr>
              <a:t>AUTHENTIQUE </a:t>
            </a:r>
            <a:br>
              <a:rPr lang="fr-FR" b="1" dirty="0">
                <a:latin typeface="Playfair Display" panose="00000500000000000000" pitchFamily="2" charset="0"/>
                <a:sym typeface="Wingdings" panose="05000000000000000000" pitchFamily="2" charset="2"/>
              </a:rPr>
            </a:br>
            <a:r>
              <a:rPr lang="fr-FR" sz="2000" i="1" dirty="0">
                <a:solidFill>
                  <a:srgbClr val="FFC000">
                    <a:lumMod val="75000"/>
                  </a:srgbClr>
                </a:solidFill>
                <a:latin typeface="Playfair Display" panose="00000500000000000000" pitchFamily="2" charset="0"/>
                <a:ea typeface="MS PGothic" panose="020B0600070205080204" pitchFamily="34" charset="-128"/>
                <a:cs typeface="Arial" panose="020B0604020202020204" pitchFamily="34" charset="0"/>
                <a:sym typeface="Wingdings" panose="05000000000000000000" pitchFamily="2" charset="2"/>
              </a:rPr>
              <a:t>mais moderne</a:t>
            </a:r>
            <a:br>
              <a:rPr lang="fr-FR" sz="3200" dirty="0">
                <a:latin typeface="Playfair Display" panose="00000500000000000000" pitchFamily="2" charset="0"/>
              </a:rPr>
            </a:br>
            <a:r>
              <a:rPr lang="fr-FR" sz="3200" dirty="0">
                <a:latin typeface="Playfair Display" panose="00000500000000000000" pitchFamily="2" charset="0"/>
              </a:rPr>
              <a:t> </a:t>
            </a:r>
            <a:br>
              <a:rPr lang="fr-FR" sz="3200" dirty="0">
                <a:latin typeface="Playfair Display" panose="00000500000000000000" pitchFamily="2" charset="0"/>
              </a:rPr>
            </a:br>
            <a:br>
              <a:rPr lang="fr-FR" sz="3200" dirty="0">
                <a:latin typeface="Playfair Display" panose="00000500000000000000" pitchFamily="2" charset="0"/>
              </a:rPr>
            </a:br>
            <a:r>
              <a:rPr lang="fr-FR" sz="3200" b="1" dirty="0">
                <a:solidFill>
                  <a:prstClr val="black"/>
                </a:solidFill>
                <a:latin typeface="Playfair Display" panose="00000500000000000000" pitchFamily="2" charset="0"/>
                <a:ea typeface="Calibri" panose="020F0502020204030204" pitchFamily="34" charset="0"/>
                <a:cs typeface="+mn-cs"/>
              </a:rPr>
              <a:t>CONNIVENTE </a:t>
            </a:r>
            <a:br>
              <a:rPr lang="fr-FR" sz="2400" i="1" dirty="0">
                <a:solidFill>
                  <a:prstClr val="black"/>
                </a:solidFill>
                <a:latin typeface="Playfair Display" panose="00000500000000000000" pitchFamily="2" charset="0"/>
                <a:ea typeface="Calibri" panose="020F0502020204030204" pitchFamily="34" charset="0"/>
                <a:cs typeface="+mn-cs"/>
              </a:rPr>
            </a:br>
            <a:r>
              <a:rPr lang="fr-FR" sz="2000" i="1" dirty="0">
                <a:solidFill>
                  <a:srgbClr val="FFC000">
                    <a:lumMod val="75000"/>
                  </a:srgbClr>
                </a:solidFill>
                <a:latin typeface="Playfair Display" panose="00000500000000000000" pitchFamily="2" charset="0"/>
                <a:ea typeface="MS PGothic" panose="020B0600070205080204" pitchFamily="34" charset="-128"/>
                <a:cs typeface="Arial" panose="020B0604020202020204" pitchFamily="34" charset="0"/>
              </a:rPr>
              <a:t>mais pas familière</a:t>
            </a:r>
            <a:endParaRPr lang="fr-FR" sz="2800" dirty="0">
              <a:latin typeface="Playfair Display" panose="00000500000000000000" pitchFamily="2" charset="0"/>
            </a:endParaRPr>
          </a:p>
        </p:txBody>
      </p:sp>
      <p:sp>
        <p:nvSpPr>
          <p:cNvPr id="7" name="Titre 1">
            <a:extLst>
              <a:ext uri="{FF2B5EF4-FFF2-40B4-BE49-F238E27FC236}">
                <a16:creationId xmlns:a16="http://schemas.microsoft.com/office/drawing/2014/main" id="{15F1745D-85A2-C391-4232-9517C7369675}"/>
              </a:ext>
            </a:extLst>
          </p:cNvPr>
          <p:cNvSpPr txBox="1">
            <a:spLocks/>
          </p:cNvSpPr>
          <p:nvPr/>
        </p:nvSpPr>
        <p:spPr>
          <a:xfrm>
            <a:off x="6269557" y="1911089"/>
            <a:ext cx="3543589" cy="3382426"/>
          </a:xfrm>
          <a:prstGeom prst="rect">
            <a:avLst/>
          </a:prstGeom>
        </p:spPr>
        <p:txBody>
          <a:bodyPr>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fr-FR" sz="3200" b="1" dirty="0">
                <a:latin typeface="Playfair Display" panose="00000500000000000000" pitchFamily="2" charset="0"/>
              </a:rPr>
              <a:t>INSPIRANTE</a:t>
            </a:r>
            <a:r>
              <a:rPr lang="fr-FR" sz="3200" b="1" dirty="0">
                <a:latin typeface="Playfair Display" panose="00000500000000000000" pitchFamily="2" charset="0"/>
                <a:sym typeface="Wingdings" panose="05000000000000000000" pitchFamily="2" charset="2"/>
              </a:rPr>
              <a:t> </a:t>
            </a:r>
            <a:br>
              <a:rPr lang="fr-FR" b="1" dirty="0">
                <a:latin typeface="Playfair Display" panose="00000500000000000000" pitchFamily="2" charset="0"/>
                <a:sym typeface="Wingdings" panose="05000000000000000000" pitchFamily="2" charset="2"/>
              </a:rPr>
            </a:br>
            <a:r>
              <a:rPr lang="fr-FR" sz="2000" i="1" dirty="0">
                <a:solidFill>
                  <a:srgbClr val="FFC000">
                    <a:lumMod val="75000"/>
                  </a:srgbClr>
                </a:solidFill>
                <a:latin typeface="Playfair Display" panose="00000500000000000000" pitchFamily="2" charset="0"/>
                <a:ea typeface="MS PGothic" panose="020B0600070205080204" pitchFamily="34" charset="-128"/>
                <a:cs typeface="Arial" panose="020B0604020202020204" pitchFamily="34" charset="0"/>
              </a:rPr>
              <a:t>mais pas clivante</a:t>
            </a:r>
            <a:br>
              <a:rPr lang="fr-FR" sz="3200" dirty="0">
                <a:latin typeface="Playfair Display" panose="00000500000000000000" pitchFamily="2" charset="0"/>
              </a:rPr>
            </a:br>
            <a:r>
              <a:rPr lang="fr-FR" sz="3200" dirty="0">
                <a:latin typeface="Playfair Display" panose="00000500000000000000" pitchFamily="2" charset="0"/>
              </a:rPr>
              <a:t> </a:t>
            </a:r>
            <a:br>
              <a:rPr lang="fr-FR" sz="3200" dirty="0">
                <a:latin typeface="Playfair Display" panose="00000500000000000000" pitchFamily="2" charset="0"/>
              </a:rPr>
            </a:br>
            <a:br>
              <a:rPr lang="fr-FR" sz="3200" dirty="0">
                <a:latin typeface="Playfair Display" panose="00000500000000000000" pitchFamily="2" charset="0"/>
              </a:rPr>
            </a:br>
            <a:r>
              <a:rPr lang="fr-FR" sz="3200" b="1" dirty="0">
                <a:effectLst/>
                <a:latin typeface="Playfair Display" panose="00000500000000000000" pitchFamily="2" charset="0"/>
                <a:ea typeface="Calibri" panose="020F0502020204030204" pitchFamily="34" charset="0"/>
              </a:rPr>
              <a:t>CREATIVE</a:t>
            </a:r>
            <a:r>
              <a:rPr lang="fr-FR" sz="3200" b="1" dirty="0">
                <a:solidFill>
                  <a:prstClr val="black"/>
                </a:solidFill>
                <a:latin typeface="Playfair Display" panose="00000500000000000000" pitchFamily="2" charset="0"/>
                <a:ea typeface="Calibri" panose="020F0502020204030204" pitchFamily="34" charset="0"/>
                <a:cs typeface="+mn-cs"/>
              </a:rPr>
              <a:t> </a:t>
            </a:r>
            <a:br>
              <a:rPr lang="fr-FR" sz="2400" i="1" dirty="0">
                <a:solidFill>
                  <a:prstClr val="black"/>
                </a:solidFill>
                <a:latin typeface="Playfair Display" panose="00000500000000000000" pitchFamily="2" charset="0"/>
                <a:ea typeface="Calibri" panose="020F0502020204030204" pitchFamily="34" charset="0"/>
                <a:cs typeface="+mn-cs"/>
              </a:rPr>
            </a:br>
            <a:r>
              <a:rPr lang="fr-FR" sz="2000" i="1" dirty="0">
                <a:solidFill>
                  <a:srgbClr val="FFC000">
                    <a:lumMod val="75000"/>
                  </a:srgbClr>
                </a:solidFill>
                <a:latin typeface="Playfair Display" panose="00000500000000000000" pitchFamily="2" charset="0"/>
                <a:ea typeface="MS PGothic" panose="020B0600070205080204" pitchFamily="34" charset="-128"/>
                <a:cs typeface="Arial" panose="020B0604020202020204" pitchFamily="34" charset="0"/>
              </a:rPr>
              <a:t>mais pas disruptive</a:t>
            </a:r>
            <a:endParaRPr lang="fr-FR" sz="2800" dirty="0">
              <a:latin typeface="Playfair Display" panose="00000500000000000000" pitchFamily="2" charset="0"/>
            </a:endParaRPr>
          </a:p>
        </p:txBody>
      </p:sp>
    </p:spTree>
    <p:extLst>
      <p:ext uri="{BB962C8B-B14F-4D97-AF65-F5344CB8AC3E}">
        <p14:creationId xmlns:p14="http://schemas.microsoft.com/office/powerpoint/2010/main" val="3008942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Le Lis des Vallées - Commerces Langeac - Auvergne Vacances">
            <a:extLst>
              <a:ext uri="{FF2B5EF4-FFF2-40B4-BE49-F238E27FC236}">
                <a16:creationId xmlns:a16="http://schemas.microsoft.com/office/drawing/2014/main" id="{A6545633-DEFA-C46C-7FA7-68E2E7B2D4D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3776" b="11224"/>
          <a:stretch/>
        </p:blipFill>
        <p:spPr bwMode="auto">
          <a:xfrm>
            <a:off x="0" y="-1"/>
            <a:ext cx="12192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0" y="0"/>
            <a:ext cx="12192000" cy="6858000"/>
          </a:xfrm>
          <a:prstGeom prst="rect">
            <a:avLst/>
          </a:prstGeom>
          <a:solidFill>
            <a:schemeClr val="accent5">
              <a:lumMod val="5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267131" y="5355411"/>
            <a:ext cx="7771969" cy="707886"/>
          </a:xfrm>
          <a:prstGeom prst="rect">
            <a:avLst/>
          </a:prstGeom>
        </p:spPr>
        <p:txBody>
          <a:bodyPr wrap="square">
            <a:spAutoFit/>
          </a:bodyPr>
          <a:lstStyle/>
          <a:p>
            <a:r>
              <a:rPr lang="en-US" sz="4000" spc="-150" dirty="0">
                <a:solidFill>
                  <a:schemeClr val="bg1"/>
                </a:solidFill>
                <a:latin typeface="Avenir Next LT Pro" panose="020B0504020202020204" pitchFamily="34" charset="0"/>
              </a:rPr>
              <a:t>CONCEPT CREATIF</a:t>
            </a:r>
          </a:p>
        </p:txBody>
      </p:sp>
      <p:cxnSp>
        <p:nvCxnSpPr>
          <p:cNvPr id="3" name="Straight Connector 2">
            <a:extLst>
              <a:ext uri="{FF2B5EF4-FFF2-40B4-BE49-F238E27FC236}">
                <a16:creationId xmlns:a16="http://schemas.microsoft.com/office/drawing/2014/main" id="{EED2C801-D5EF-9445-8DD0-974D1A487DBB}"/>
              </a:ext>
            </a:extLst>
          </p:cNvPr>
          <p:cNvCxnSpPr/>
          <p:nvPr/>
        </p:nvCxnSpPr>
        <p:spPr>
          <a:xfrm>
            <a:off x="11417300" y="6327206"/>
            <a:ext cx="0" cy="381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3" name="Picture 4" descr="C:\Users\Antoine Jubert\Documents\PRES LNB\logo LNB.jpg">
            <a:extLst>
              <a:ext uri="{FF2B5EF4-FFF2-40B4-BE49-F238E27FC236}">
                <a16:creationId xmlns:a16="http://schemas.microsoft.com/office/drawing/2014/main" id="{9B5BF026-808E-485B-9DC2-458FB0343A04}"/>
              </a:ext>
            </a:extLst>
          </p:cNvPr>
          <p:cNvPicPr>
            <a:picLocks noChangeAspect="1" noChangeArrowheads="1"/>
          </p:cNvPicPr>
          <p:nvPr/>
        </p:nvPicPr>
        <p:blipFill>
          <a:blip r:embed="rId3" cstate="print">
            <a:biLevel thresh="50000"/>
            <a:extLst>
              <a:ext uri="{28A0092B-C50C-407E-A947-70E740481C1C}">
                <a14:useLocalDpi xmlns:a14="http://schemas.microsoft.com/office/drawing/2010/main" val="0"/>
              </a:ext>
            </a:extLst>
          </a:blip>
          <a:srcRect r="55919" b="21262"/>
          <a:stretch>
            <a:fillRect/>
          </a:stretch>
        </p:blipFill>
        <p:spPr bwMode="auto">
          <a:xfrm>
            <a:off x="11562735" y="6359813"/>
            <a:ext cx="450665" cy="332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2" descr="Le Nouveau Belier I L&amp;#39;agence">
            <a:extLst>
              <a:ext uri="{FF2B5EF4-FFF2-40B4-BE49-F238E27FC236}">
                <a16:creationId xmlns:a16="http://schemas.microsoft.com/office/drawing/2014/main" id="{6306E0C0-77E1-408F-94DB-806952EB9542}"/>
              </a:ext>
            </a:extLst>
          </p:cNvPr>
          <p:cNvPicPr>
            <a:picLocks noChangeAspect="1" noChangeArrowheads="1"/>
          </p:cNvPicPr>
          <p:nvPr/>
        </p:nvPicPr>
        <p:blipFill>
          <a:blip r:embed="rId4">
            <a:biLevel thresh="25000"/>
            <a:extLst>
              <a:ext uri="{BEBA8EAE-BF5A-486C-A8C5-ECC9F3942E4B}">
                <a14:imgProps xmlns:a14="http://schemas.microsoft.com/office/drawing/2010/main">
                  <a14:imgLayer r:embed="rId5">
                    <a14:imgEffect>
                      <a14:saturation sat="400000"/>
                    </a14:imgEffect>
                    <a14:imgEffect>
                      <a14:brightnessContrast bright="-40000"/>
                    </a14:imgEffect>
                  </a14:imgLayer>
                </a14:imgProps>
              </a:ext>
              <a:ext uri="{28A0092B-C50C-407E-A947-70E740481C1C}">
                <a14:useLocalDpi xmlns:a14="http://schemas.microsoft.com/office/drawing/2010/main" val="0"/>
              </a:ext>
            </a:extLst>
          </a:blip>
          <a:srcRect/>
          <a:stretch>
            <a:fillRect/>
          </a:stretch>
        </p:blipFill>
        <p:spPr bwMode="auto">
          <a:xfrm>
            <a:off x="8595179" y="4171790"/>
            <a:ext cx="3863952" cy="214932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Service client Florajet : Téléphone, Mail et Adresse">
            <a:extLst>
              <a:ext uri="{FF2B5EF4-FFF2-40B4-BE49-F238E27FC236}">
                <a16:creationId xmlns:a16="http://schemas.microsoft.com/office/drawing/2014/main" id="{6FC063E9-FD6E-E718-F183-234727765E56}"/>
              </a:ext>
            </a:extLst>
          </p:cNvPr>
          <p:cNvPicPr>
            <a:picLocks noChangeAspect="1" noChangeArrowheads="1"/>
          </p:cNvPicPr>
          <p:nvPr/>
        </p:nvPicPr>
        <p:blipFill rotWithShape="1">
          <a:blip r:embed="rId6">
            <a:clrChange>
              <a:clrFrom>
                <a:srgbClr val="FFFFFF"/>
              </a:clrFrom>
              <a:clrTo>
                <a:srgbClr val="FFFFFF">
                  <a:alpha val="0"/>
                </a:srgbClr>
              </a:clrTo>
            </a:clrChange>
            <a:lum bright="70000" contrast="-70000"/>
            <a:extLst>
              <a:ext uri="{28A0092B-C50C-407E-A947-70E740481C1C}">
                <a14:useLocalDpi xmlns:a14="http://schemas.microsoft.com/office/drawing/2010/main" val="0"/>
              </a:ext>
            </a:extLst>
          </a:blip>
          <a:srcRect l="892" t="-778" r="70193" b="778"/>
          <a:stretch/>
        </p:blipFill>
        <p:spPr bwMode="auto">
          <a:xfrm>
            <a:off x="10728028" y="6306461"/>
            <a:ext cx="373626" cy="5336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07736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A06C1A8-0C4D-961E-D660-B9DD5A6999E6}"/>
              </a:ext>
            </a:extLst>
          </p:cNvPr>
          <p:cNvSpPr txBox="1"/>
          <p:nvPr/>
        </p:nvSpPr>
        <p:spPr>
          <a:xfrm>
            <a:off x="1155608" y="2683572"/>
            <a:ext cx="8277642" cy="584775"/>
          </a:xfrm>
          <a:prstGeom prst="rect">
            <a:avLst/>
          </a:prstGeom>
          <a:noFill/>
        </p:spPr>
        <p:txBody>
          <a:bodyPr wrap="square" rtlCol="0">
            <a:spAutoFit/>
          </a:bodyPr>
          <a:lstStyle/>
          <a:p>
            <a:r>
              <a:rPr lang="fr-FR" sz="3200" b="1" spc="300" dirty="0">
                <a:latin typeface="Playfair Display" panose="00000500000000000000" pitchFamily="2" charset="0"/>
              </a:rPr>
              <a:t>AFFIRMER L’EMOTION</a:t>
            </a:r>
            <a:endParaRPr lang="fr-FR" sz="3200" dirty="0">
              <a:solidFill>
                <a:schemeClr val="tx1">
                  <a:lumMod val="90000"/>
                  <a:lumOff val="10000"/>
                </a:schemeClr>
              </a:solidFill>
              <a:latin typeface="Playfair Display" panose="00000500000000000000" pitchFamily="2" charset="0"/>
            </a:endParaRPr>
          </a:p>
        </p:txBody>
      </p:sp>
    </p:spTree>
    <p:extLst>
      <p:ext uri="{BB962C8B-B14F-4D97-AF65-F5344CB8AC3E}">
        <p14:creationId xmlns:p14="http://schemas.microsoft.com/office/powerpoint/2010/main" val="18342249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BA923CE-7BAB-0C95-D788-CBE288FADDD0}"/>
              </a:ext>
            </a:extLst>
          </p:cNvPr>
          <p:cNvSpPr/>
          <p:nvPr/>
        </p:nvSpPr>
        <p:spPr>
          <a:xfrm>
            <a:off x="-65314" y="0"/>
            <a:ext cx="12257314" cy="6858000"/>
          </a:xfrm>
          <a:prstGeom prst="rect">
            <a:avLst/>
          </a:prstGeom>
          <a:solidFill>
            <a:schemeClr val="tx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pic>
        <p:nvPicPr>
          <p:cNvPr id="3" name="Image 2">
            <a:extLst>
              <a:ext uri="{FF2B5EF4-FFF2-40B4-BE49-F238E27FC236}">
                <a16:creationId xmlns:a16="http://schemas.microsoft.com/office/drawing/2014/main" id="{A3E0862D-B38E-D210-B34E-90D6B09EFB88}"/>
              </a:ext>
            </a:extLst>
          </p:cNvPr>
          <p:cNvPicPr>
            <a:picLocks noChangeAspect="1"/>
          </p:cNvPicPr>
          <p:nvPr/>
        </p:nvPicPr>
        <p:blipFill>
          <a:blip r:embed="rId2"/>
          <a:stretch>
            <a:fillRect/>
          </a:stretch>
        </p:blipFill>
        <p:spPr>
          <a:xfrm>
            <a:off x="3673130" y="0"/>
            <a:ext cx="4845740" cy="6858000"/>
          </a:xfrm>
          <a:prstGeom prst="rect">
            <a:avLst/>
          </a:prstGeom>
        </p:spPr>
      </p:pic>
    </p:spTree>
    <p:extLst>
      <p:ext uri="{BB962C8B-B14F-4D97-AF65-F5344CB8AC3E}">
        <p14:creationId xmlns:p14="http://schemas.microsoft.com/office/powerpoint/2010/main" val="23306440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BA923CE-7BAB-0C95-D788-CBE288FADDD0}"/>
              </a:ext>
            </a:extLst>
          </p:cNvPr>
          <p:cNvSpPr/>
          <p:nvPr/>
        </p:nvSpPr>
        <p:spPr>
          <a:xfrm>
            <a:off x="-65314" y="0"/>
            <a:ext cx="12257314" cy="6858000"/>
          </a:xfrm>
          <a:prstGeom prst="rect">
            <a:avLst/>
          </a:prstGeom>
          <a:solidFill>
            <a:schemeClr val="tx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pic>
        <p:nvPicPr>
          <p:cNvPr id="3" name="Image 2" descr="Une image contenant texte, plein air, ciel, bâtiment&#10;&#10;Description générée automatiquement">
            <a:extLst>
              <a:ext uri="{FF2B5EF4-FFF2-40B4-BE49-F238E27FC236}">
                <a16:creationId xmlns:a16="http://schemas.microsoft.com/office/drawing/2014/main" id="{FE928BB2-8B0C-1580-0744-C7D95D8172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35130" y="0"/>
            <a:ext cx="5521739" cy="6858000"/>
          </a:xfrm>
          <a:prstGeom prst="rect">
            <a:avLst/>
          </a:prstGeom>
        </p:spPr>
      </p:pic>
      <p:pic>
        <p:nvPicPr>
          <p:cNvPr id="2" name="Image 1">
            <a:extLst>
              <a:ext uri="{FF2B5EF4-FFF2-40B4-BE49-F238E27FC236}">
                <a16:creationId xmlns:a16="http://schemas.microsoft.com/office/drawing/2014/main" id="{8D45C479-EBF8-057F-A1E8-FEBD0080AE69}"/>
              </a:ext>
            </a:extLst>
          </p:cNvPr>
          <p:cNvPicPr>
            <a:picLocks noChangeAspect="1"/>
          </p:cNvPicPr>
          <p:nvPr/>
        </p:nvPicPr>
        <p:blipFill>
          <a:blip r:embed="rId3"/>
          <a:stretch>
            <a:fillRect/>
          </a:stretch>
        </p:blipFill>
        <p:spPr>
          <a:xfrm>
            <a:off x="4424952" y="2252748"/>
            <a:ext cx="2502165" cy="3541223"/>
          </a:xfrm>
          <a:prstGeom prst="rect">
            <a:avLst/>
          </a:prstGeom>
        </p:spPr>
      </p:pic>
    </p:spTree>
    <p:extLst>
      <p:ext uri="{BB962C8B-B14F-4D97-AF65-F5344CB8AC3E}">
        <p14:creationId xmlns:p14="http://schemas.microsoft.com/office/powerpoint/2010/main" val="3259613128"/>
      </p:ext>
    </p:extLst>
  </p:cSld>
  <p:clrMapOvr>
    <a:masterClrMapping/>
  </p:clrMapOvr>
</p:sld>
</file>

<file path=ppt/theme/theme1.xml><?xml version="1.0" encoding="utf-8"?>
<a:theme xmlns:a="http://schemas.openxmlformats.org/drawingml/2006/main" name="1_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TotalTime>
  <Words>957</Words>
  <Application>Microsoft Office PowerPoint</Application>
  <PresentationFormat>Grand écran</PresentationFormat>
  <Paragraphs>103</Paragraphs>
  <Slides>34</Slides>
  <Notes>0</Notes>
  <HiddenSlides>0</HiddenSlides>
  <MMClips>1</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34</vt:i4>
      </vt:variant>
    </vt:vector>
  </HeadingPairs>
  <TitlesOfParts>
    <vt:vector size="42" baseType="lpstr">
      <vt:lpstr>Calibri</vt:lpstr>
      <vt:lpstr>AAAAAH+AppleColorEmoji</vt:lpstr>
      <vt:lpstr>Arial</vt:lpstr>
      <vt:lpstr>Avenir Next LT Pro</vt:lpstr>
      <vt:lpstr>Helvetica</vt:lpstr>
      <vt:lpstr>Playfair Display</vt:lpstr>
      <vt:lpstr>Wingdings</vt:lpstr>
      <vt:lpstr>1_Thème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Antoine Jubert</dc:creator>
  <cp:lastModifiedBy>Antoine Jubert</cp:lastModifiedBy>
  <cp:revision>52</cp:revision>
  <cp:lastPrinted>2022-07-12T15:02:27Z</cp:lastPrinted>
  <dcterms:created xsi:type="dcterms:W3CDTF">2021-10-12T05:51:46Z</dcterms:created>
  <dcterms:modified xsi:type="dcterms:W3CDTF">2023-11-28T13:13:22Z</dcterms:modified>
</cp:coreProperties>
</file>